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media/image58.jpg" ContentType="image/jpeg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7" r:id="rId32"/>
    <p:sldId id="286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4" r:id="rId49"/>
    <p:sldId id="305" r:id="rId50"/>
    <p:sldId id="306" r:id="rId51"/>
    <p:sldId id="308" r:id="rId52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F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7880" autoAdjust="0"/>
    <p:restoredTop sz="94660"/>
  </p:normalViewPr>
  <p:slideViewPr>
    <p:cSldViewPr>
      <p:cViewPr>
        <p:scale>
          <a:sx n="122" d="100"/>
          <a:sy n="122" d="100"/>
        </p:scale>
        <p:origin x="-354" y="2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PowerPoint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PowerPoint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782172238438529"/>
          <c:y val="0.28822825033163146"/>
          <c:w val="0.55985997576262514"/>
          <c:h val="0.7087766919296502"/>
        </c:manualLayout>
      </c:layout>
      <c:pieChart>
        <c:varyColors val="1"/>
        <c:ser>
          <c:idx val="0"/>
          <c:order val="0"/>
          <c:tx>
            <c:strRef>
              <c:f>Лист1!$D$4</c:f>
              <c:strCache>
                <c:ptCount val="1"/>
                <c:pt idx="0">
                  <c:v>Национальный состав</c:v>
                </c:pt>
              </c:strCache>
            </c:strRef>
          </c:tx>
          <c:explosion val="2"/>
          <c:dPt>
            <c:idx val="0"/>
            <c:bubble3D val="0"/>
            <c:explosion val="38"/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CB7-4FF7-9C8A-73082B865A4C}"/>
              </c:ext>
            </c:extLst>
          </c:dPt>
          <c:dPt>
            <c:idx val="1"/>
            <c:bubble3D val="0"/>
            <c:explosion val="37"/>
            <c:extLst xmlns:c16r2="http://schemas.microsoft.com/office/drawing/2015/06/chart">
              <c:ext xmlns:c16="http://schemas.microsoft.com/office/drawing/2014/chart" uri="{C3380CC4-5D6E-409C-BE32-E72D297353CC}">
                <c16:uniqueId val="{00000002-1CB7-4FF7-9C8A-73082B865A4C}"/>
              </c:ext>
            </c:extLst>
          </c:dPt>
          <c:dPt>
            <c:idx val="3"/>
            <c:bubble3D val="0"/>
            <c:explosion val="37"/>
            <c:extLst xmlns:c16r2="http://schemas.microsoft.com/office/drawing/2015/06/chart">
              <c:ext xmlns:c16="http://schemas.microsoft.com/office/drawing/2014/chart" uri="{C3380CC4-5D6E-409C-BE32-E72D297353CC}">
                <c16:uniqueId val="{00000003-1CB7-4FF7-9C8A-73082B865A4C}"/>
              </c:ext>
            </c:extLst>
          </c:dPt>
          <c:dPt>
            <c:idx val="4"/>
            <c:bubble3D val="0"/>
            <c:explosion val="55"/>
            <c:extLst xmlns:c16r2="http://schemas.microsoft.com/office/drawing/2015/06/chart">
              <c:ext xmlns:c16="http://schemas.microsoft.com/office/drawing/2014/chart" uri="{C3380CC4-5D6E-409C-BE32-E72D297353CC}">
                <c16:uniqueId val="{00000004-1CB7-4FF7-9C8A-73082B865A4C}"/>
              </c:ext>
            </c:extLst>
          </c:dPt>
          <c:dPt>
            <c:idx val="5"/>
            <c:bubble3D val="0"/>
            <c:explosion val="68"/>
            <c:extLst xmlns:c16r2="http://schemas.microsoft.com/office/drawing/2015/06/chart">
              <c:ext xmlns:c16="http://schemas.microsoft.com/office/drawing/2014/chart" uri="{C3380CC4-5D6E-409C-BE32-E72D297353CC}">
                <c16:uniqueId val="{00000005-1CB7-4FF7-9C8A-73082B865A4C}"/>
              </c:ext>
            </c:extLst>
          </c:dPt>
          <c:dLbls>
            <c:dLbl>
              <c:idx val="0"/>
              <c:layout>
                <c:manualLayout>
                  <c:x val="-0.34530577703939302"/>
                  <c:y val="0.2544922984952242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ru-RU" sz="800" dirty="0"/>
                      <a:t> 3,00%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CB7-4FF7-9C8A-73082B865A4C}"/>
                </c:ext>
              </c:extLst>
            </c:dLbl>
            <c:dLbl>
              <c:idx val="1"/>
              <c:layout>
                <c:manualLayout>
                  <c:x val="-0.41277659637578318"/>
                  <c:y val="0.34420571976858189"/>
                </c:manualLayout>
              </c:layout>
              <c:tx>
                <c:rich>
                  <a:bodyPr/>
                  <a:lstStyle/>
                  <a:p>
                    <a:pPr>
                      <a:defRPr sz="9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ru-RU" sz="900" dirty="0"/>
                      <a:t> 1,78%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CB7-4FF7-9C8A-73082B865A4C}"/>
                </c:ext>
              </c:extLst>
            </c:dLbl>
            <c:dLbl>
              <c:idx val="2"/>
              <c:layout>
                <c:manualLayout>
                  <c:x val="-0.31685315578838807"/>
                  <c:y val="-0.36584710112923918"/>
                </c:manualLayout>
              </c:layout>
              <c:tx>
                <c:rich>
                  <a:bodyPr/>
                  <a:lstStyle/>
                  <a:p>
                    <a:pPr>
                      <a:defRPr sz="9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ru-RU" sz="900" dirty="0"/>
                      <a:t>88,99%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CB7-4FF7-9C8A-73082B865A4C}"/>
                </c:ext>
              </c:extLst>
            </c:dLbl>
            <c:dLbl>
              <c:idx val="3"/>
              <c:layout>
                <c:manualLayout>
                  <c:x val="-0.15655759867115093"/>
                  <c:y val="0.56334831794713836"/>
                </c:manualLayout>
              </c:layout>
              <c:tx>
                <c:rich>
                  <a:bodyPr/>
                  <a:lstStyle/>
                  <a:p>
                    <a:pPr>
                      <a:defRPr sz="8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ru-RU" sz="800" dirty="0"/>
                      <a:t> 1,46%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CB7-4FF7-9C8A-73082B865A4C}"/>
                </c:ext>
              </c:extLst>
            </c:dLbl>
            <c:dLbl>
              <c:idx val="4"/>
              <c:layout>
                <c:manualLayout>
                  <c:x val="-0.35480914907112904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9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ru-RU" sz="900">
                        <a:latin typeface="Arial" pitchFamily="34" charset="0"/>
                        <a:cs typeface="Arial" pitchFamily="34" charset="0"/>
                      </a:rPr>
                      <a:t>Другие национальности; 4,39%</a:t>
                    </a:r>
                    <a:endParaRPr lang="ru-RU" sz="900"/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CB7-4FF7-9C8A-73082B865A4C}"/>
                </c:ext>
              </c:extLst>
            </c:dLbl>
            <c:dLbl>
              <c:idx val="5"/>
              <c:layout>
                <c:manualLayout>
                  <c:x val="-0.29721218917845915"/>
                  <c:y val="0.7804474133429784"/>
                </c:manualLayout>
              </c:layout>
              <c:tx>
                <c:rich>
                  <a:bodyPr/>
                  <a:lstStyle/>
                  <a:p>
                    <a:pPr>
                      <a:defRPr sz="900">
                        <a:latin typeface="Arial" pitchFamily="34" charset="0"/>
                        <a:cs typeface="Arial" pitchFamily="34" charset="0"/>
                      </a:defRPr>
                    </a:pPr>
                    <a:r>
                      <a:rPr lang="ru-RU" sz="900" dirty="0"/>
                      <a:t> 0,40%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CB7-4FF7-9C8A-73082B865A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Лист1!$D$5:$D$10</c:f>
              <c:strCache>
                <c:ptCount val="6"/>
                <c:pt idx="0">
                  <c:v>Белорусы</c:v>
                </c:pt>
                <c:pt idx="1">
                  <c:v>Карелы</c:v>
                </c:pt>
                <c:pt idx="2">
                  <c:v>Русские</c:v>
                </c:pt>
                <c:pt idx="3">
                  <c:v>Украинцы</c:v>
                </c:pt>
                <c:pt idx="4">
                  <c:v>Другие национальности</c:v>
                </c:pt>
                <c:pt idx="5">
                  <c:v>Финны</c:v>
                </c:pt>
              </c:strCache>
            </c:strRef>
          </c:cat>
          <c:val>
            <c:numRef>
              <c:f>Лист1!$F$5:$F$10</c:f>
              <c:numCache>
                <c:formatCode>0.00%</c:formatCode>
                <c:ptCount val="6"/>
                <c:pt idx="0">
                  <c:v>3.0028621029418664E-2</c:v>
                </c:pt>
                <c:pt idx="1">
                  <c:v>1.7782574015858865E-2</c:v>
                </c:pt>
                <c:pt idx="2">
                  <c:v>0.88987941631867873</c:v>
                </c:pt>
                <c:pt idx="3">
                  <c:v>1.46389527518416E-2</c:v>
                </c:pt>
                <c:pt idx="4">
                  <c:v>4.3682259653732465E-2</c:v>
                </c:pt>
                <c:pt idx="5">
                  <c:v>4.0000000000000001E-3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CB7-4FF7-9C8A-73082B865A4C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4"/>
        <c:delete val="1"/>
      </c:legendEntry>
      <c:layout>
        <c:manualLayout>
          <c:xMode val="edge"/>
          <c:yMode val="edge"/>
          <c:x val="1.3092955162158595E-2"/>
          <c:y val="0.31780171046763911"/>
          <c:w val="0.19008483626497227"/>
          <c:h val="0.56422434936746302"/>
        </c:manualLayout>
      </c:layout>
      <c:overlay val="1"/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spPr>
    <a:noFill/>
    <a:ln w="25400" cap="flat" cmpd="sng" algn="ctr">
      <a:noFill/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Лист1!$C$34</c:f>
              <c:strCache>
                <c:ptCount val="1"/>
                <c:pt idx="0">
                  <c:v>Оборот розничной торговли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Лист1!$D$33:$G$33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Лист1!$D$34:$G$34</c:f>
              <c:numCache>
                <c:formatCode>General</c:formatCode>
                <c:ptCount val="4"/>
                <c:pt idx="0">
                  <c:v>6438.4</c:v>
                </c:pt>
                <c:pt idx="1">
                  <c:v>7165.6</c:v>
                </c:pt>
                <c:pt idx="2">
                  <c:v>7479.5</c:v>
                </c:pt>
                <c:pt idx="3">
                  <c:v>8305.2000000000007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48-4A15-9937-324DBEAD5656}"/>
            </c:ext>
          </c:extLst>
        </c:ser>
        <c:ser>
          <c:idx val="1"/>
          <c:order val="1"/>
          <c:tx>
            <c:strRef>
              <c:f>Лист1!$C$35</c:f>
              <c:strCache>
                <c:ptCount val="1"/>
                <c:pt idx="0">
                  <c:v>Оборот общественного питания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398928329082528E-2"/>
                  <c:y val="-9.80715882438884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48-4A15-9937-324DBEAD5656}"/>
                </c:ext>
              </c:extLst>
            </c:dLbl>
            <c:dLbl>
              <c:idx val="1"/>
              <c:layout>
                <c:manualLayout>
                  <c:x val="2.8078713994899033E-2"/>
                  <c:y val="-9.02258611843773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C48-4A15-9937-324DBEAD5656}"/>
                </c:ext>
              </c:extLst>
            </c:dLbl>
            <c:dLbl>
              <c:idx val="2"/>
              <c:layout>
                <c:manualLayout>
                  <c:x val="2.3398928329082528E-2"/>
                  <c:y val="-7.0611543535599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C48-4A15-9937-324DBEAD5656}"/>
                </c:ext>
              </c:extLst>
            </c:dLbl>
            <c:dLbl>
              <c:idx val="3"/>
              <c:layout>
                <c:manualLayout>
                  <c:x val="2.573882116199078E-2"/>
                  <c:y val="-3.13829082380443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C48-4A15-9937-324DBEAD5656}"/>
                </c:ext>
              </c:extLst>
            </c:dLbl>
            <c:dLbl>
              <c:idx val="4"/>
              <c:layout>
                <c:manualLayout>
                  <c:x val="1.403935699744951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C48-4A15-9937-324DBEAD5656}"/>
                </c:ext>
              </c:extLst>
            </c:dLbl>
            <c:dLbl>
              <c:idx val="5"/>
              <c:layout>
                <c:manualLayout>
                  <c:x val="2.1059035496174276E-2"/>
                  <c:y val="-1.96143176487776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C48-4A15-9937-324DBEAD565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Лист1!$D$35:$G$35</c:f>
              <c:numCache>
                <c:formatCode>General</c:formatCode>
                <c:ptCount val="4"/>
                <c:pt idx="0">
                  <c:v>526.9</c:v>
                </c:pt>
                <c:pt idx="1">
                  <c:v>703.5</c:v>
                </c:pt>
                <c:pt idx="2">
                  <c:v>731.6</c:v>
                </c:pt>
                <c:pt idx="3">
                  <c:v>831.8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C48-4A15-9937-324DBEAD5656}"/>
            </c:ext>
          </c:extLst>
        </c:ser>
        <c:ser>
          <c:idx val="2"/>
          <c:order val="2"/>
          <c:tx>
            <c:strRef>
              <c:f>Лист1!$C$36</c:f>
              <c:strCache>
                <c:ptCount val="1"/>
                <c:pt idx="0">
                  <c:v>Оборот оптовой торговли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5098392493623794E-2"/>
                  <c:y val="-5.8842952946333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C48-4A15-9937-324DBEAD5656}"/>
                </c:ext>
              </c:extLst>
            </c:dLbl>
            <c:dLbl>
              <c:idx val="1"/>
              <c:layout>
                <c:manualLayout>
                  <c:x val="3.0418606827807285E-2"/>
                  <c:y val="-3.9228635297555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C48-4A15-9937-324DBEAD5656}"/>
                </c:ext>
              </c:extLst>
            </c:dLbl>
            <c:dLbl>
              <c:idx val="2"/>
              <c:layout>
                <c:manualLayout>
                  <c:x val="3.9778178159440299E-2"/>
                  <c:y val="-5.4920089416577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C48-4A15-9937-324DBEAD5656}"/>
                </c:ext>
              </c:extLst>
            </c:dLbl>
            <c:dLbl>
              <c:idx val="3"/>
              <c:layout>
                <c:manualLayout>
                  <c:x val="3.5098392493623794E-2"/>
                  <c:y val="-3.92286352975553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C48-4A15-9937-324DBEAD5656}"/>
                </c:ext>
              </c:extLst>
            </c:dLbl>
            <c:dLbl>
              <c:idx val="5"/>
              <c:layout>
                <c:manualLayout>
                  <c:x val="5.1477642323981561E-2"/>
                  <c:y val="-4.70743623570664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C48-4A15-9937-324DBEAD565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Лист1!$D$36:$G$36</c:f>
              <c:numCache>
                <c:formatCode>General</c:formatCode>
                <c:ptCount val="4"/>
                <c:pt idx="0">
                  <c:v>1390.6</c:v>
                </c:pt>
                <c:pt idx="1">
                  <c:v>1292.9000000000001</c:v>
                </c:pt>
                <c:pt idx="2">
                  <c:v>5335.8</c:v>
                </c:pt>
                <c:pt idx="3">
                  <c:v>1074.0999999999999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1C48-4A15-9937-324DBEAD565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409600"/>
        <c:axId val="134501504"/>
        <c:axId val="0"/>
      </c:bar3DChart>
      <c:catAx>
        <c:axId val="13440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34501504"/>
        <c:crosses val="autoZero"/>
        <c:auto val="1"/>
        <c:lblAlgn val="ctr"/>
        <c:lblOffset val="100"/>
        <c:noMultiLvlLbl val="0"/>
      </c:catAx>
      <c:valAx>
        <c:axId val="1345015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44096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0624974321057985"/>
          <c:y val="2.7460044708288764E-2"/>
          <c:w val="0.75942161534041108"/>
          <c:h val="0.18473289469335408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0.145628641002695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B5-4204-B738-87906EA0EC2D}"/>
                </c:ext>
              </c:extLst>
            </c:dLbl>
            <c:dLbl>
              <c:idx val="1"/>
              <c:layout>
                <c:manualLayout>
                  <c:x val="0"/>
                  <c:y val="-0.332033301486146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B5-4204-B738-87906EA0EC2D}"/>
                </c:ext>
              </c:extLst>
            </c:dLbl>
            <c:dLbl>
              <c:idx val="2"/>
              <c:layout>
                <c:manualLayout>
                  <c:x val="9.3474555968258398E-3"/>
                  <c:y val="-0.366984175326792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FB5-4204-B738-87906EA0EC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73.2</c:v>
                </c:pt>
                <c:pt idx="1">
                  <c:v>276</c:v>
                </c:pt>
                <c:pt idx="2">
                  <c:v>347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6FB5-4204-B738-87906EA0EC2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FB5-4204-B738-87906EA0EC2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6FB5-4204-B738-87906EA0EC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43783040"/>
        <c:axId val="143784576"/>
      </c:barChart>
      <c:catAx>
        <c:axId val="14378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43784576"/>
        <c:crosses val="autoZero"/>
        <c:auto val="1"/>
        <c:lblAlgn val="ctr"/>
        <c:lblOffset val="100"/>
        <c:noMultiLvlLbl val="0"/>
      </c:catAx>
      <c:valAx>
        <c:axId val="1437845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37830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-0.330026264744916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F7-4844-9B1C-7AE982BCB1A9}"/>
                </c:ext>
              </c:extLst>
            </c:dLbl>
            <c:dLbl>
              <c:idx val="1"/>
              <c:layout>
                <c:manualLayout>
                  <c:x val="4.7107401537184986E-3"/>
                  <c:y val="-0.359492895525712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F7-4844-9B1C-7AE982BCB1A9}"/>
                </c:ext>
              </c:extLst>
            </c:dLbl>
            <c:dLbl>
              <c:idx val="2"/>
              <c:layout>
                <c:manualLayout>
                  <c:x val="0"/>
                  <c:y val="-0.41253283093114551"/>
                </c:manualLayout>
              </c:layout>
              <c:spPr/>
              <c:txPr>
                <a:bodyPr/>
                <a:lstStyle/>
                <a:p>
                  <a:pPr>
                    <a:defRPr sz="1050">
                      <a:solidFill>
                        <a:schemeClr val="accent4">
                          <a:lumMod val="50000"/>
                        </a:schemeClr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F7-4844-9B1C-7AE982BCB1A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1044.9000000000001</c:v>
                </c:pt>
                <c:pt idx="1">
                  <c:v>1194.7</c:v>
                </c:pt>
                <c:pt idx="2">
                  <c:v>1406.1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4F7-4844-9B1C-7AE982BCB1A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4F7-4844-9B1C-7AE982BCB1A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4F7-4844-9B1C-7AE982BCB1A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43801728"/>
        <c:axId val="143811712"/>
      </c:barChart>
      <c:catAx>
        <c:axId val="143801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143811712"/>
        <c:crosses val="autoZero"/>
        <c:auto val="1"/>
        <c:lblAlgn val="ctr"/>
        <c:lblOffset val="100"/>
        <c:noMultiLvlLbl val="0"/>
      </c:catAx>
      <c:valAx>
        <c:axId val="1438117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38017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/>
          <a:lstStyle/>
          <a:p>
            <a:pPr>
              <a:defRPr sz="1050"/>
            </a:pPr>
            <a:r>
              <a:rPr lang="ru-RU" sz="1050"/>
              <a:t>Количество учащихся (чел.)</a:t>
            </a:r>
          </a:p>
        </c:rich>
      </c:tx>
      <c:layout>
        <c:manualLayout>
          <c:xMode val="edge"/>
          <c:yMode val="edge"/>
          <c:x val="0.28028031496062994"/>
          <c:y val="3.623970022063414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024724409448821"/>
          <c:y val="0.25815507395752363"/>
          <c:w val="0.85956194225721783"/>
          <c:h val="0.59116025252507953"/>
        </c:manualLayout>
      </c:layout>
      <c:lineChart>
        <c:grouping val="standard"/>
        <c:varyColors val="0"/>
        <c:ser>
          <c:idx val="0"/>
          <c:order val="0"/>
          <c:tx>
            <c:strRef>
              <c:f>Лист3!$C$2</c:f>
              <c:strCache>
                <c:ptCount val="1"/>
                <c:pt idx="0">
                  <c:v>Количество учеников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4.1775453101937039E-2"/>
                  <c:y val="-8.29015393720661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66-46E7-B559-59566EB87E16}"/>
                </c:ext>
              </c:extLst>
            </c:dLbl>
            <c:dLbl>
              <c:idx val="2"/>
              <c:layout>
                <c:manualLayout>
                  <c:x val="-4.1775453101937081E-2"/>
                  <c:y val="4.1450769686033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A66-46E7-B559-59566EB87E16}"/>
                </c:ext>
              </c:extLst>
            </c:dLbl>
            <c:dLbl>
              <c:idx val="3"/>
              <c:layout>
                <c:manualLayout>
                  <c:x val="-2.3208585056631688E-3"/>
                  <c:y val="-3.22394875335812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A66-46E7-B559-59566EB87E16}"/>
                </c:ext>
              </c:extLst>
            </c:dLbl>
            <c:dLbl>
              <c:idx val="4"/>
              <c:layout>
                <c:manualLayout>
                  <c:x val="-8.5097162157970654E-17"/>
                  <c:y val="4.1450769686033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66-46E7-B559-59566EB87E16}"/>
                </c:ext>
              </c:extLst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Лист3!$D$1:$H$1</c:f>
              <c:strCache>
                <c:ptCount val="5"/>
                <c:pt idx="0">
                  <c:v>2019 год</c:v>
                </c:pt>
                <c:pt idx="1">
                  <c:v>2020 год</c:v>
                </c:pt>
                <c:pt idx="2">
                  <c:v>2021 год</c:v>
                </c:pt>
                <c:pt idx="3">
                  <c:v>2022 год</c:v>
                </c:pt>
                <c:pt idx="4">
                  <c:v>2023 год</c:v>
                </c:pt>
              </c:strCache>
            </c:strRef>
          </c:cat>
          <c:val>
            <c:numRef>
              <c:f>Лист3!$D$2:$H$2</c:f>
              <c:numCache>
                <c:formatCode>General</c:formatCode>
                <c:ptCount val="5"/>
                <c:pt idx="0">
                  <c:v>3435</c:v>
                </c:pt>
                <c:pt idx="1">
                  <c:v>3443</c:v>
                </c:pt>
                <c:pt idx="2">
                  <c:v>3401</c:v>
                </c:pt>
                <c:pt idx="3">
                  <c:v>3434</c:v>
                </c:pt>
                <c:pt idx="4">
                  <c:v>3429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6A66-46E7-B559-59566EB87E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4474368"/>
        <c:axId val="143836672"/>
      </c:lineChart>
      <c:catAx>
        <c:axId val="134474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43836672"/>
        <c:crosses val="autoZero"/>
        <c:auto val="1"/>
        <c:lblAlgn val="ctr"/>
        <c:lblOffset val="100"/>
        <c:noMultiLvlLbl val="0"/>
      </c:catAx>
      <c:valAx>
        <c:axId val="1438366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4474368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 algn="r">
              <a:defRPr sz="105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</a:defRPr>
            </a:pPr>
            <a:r>
              <a:rPr lang="ru-RU" sz="1050">
                <a:solidFill>
                  <a:schemeClr val="accent1">
                    <a:lumMod val="75000"/>
                  </a:schemeClr>
                </a:solidFill>
              </a:rPr>
              <a:t>УРОВЕНЬ ЗАРЕГИСТРИРОВАННОЙ БЕЗРАБОТИЦЫ</a:t>
            </a:r>
          </a:p>
        </c:rich>
      </c:tx>
      <c:layout>
        <c:manualLayout>
          <c:xMode val="edge"/>
          <c:yMode val="edge"/>
          <c:x val="0.39476314436010146"/>
          <c:y val="5.8174687757032344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7777777777777776E-2"/>
          <c:y val="8.71288863579118E-2"/>
          <c:w val="0.93611111111111112"/>
          <c:h val="0.7376012062616321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Лист1!$D$46</c:f>
              <c:strCache>
                <c:ptCount val="1"/>
                <c:pt idx="0">
                  <c:v>Уровень зарегистрированной безработицы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6.1693648529584116E-2"/>
                  <c:y val="-0.10248151672644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B9F-4C80-B887-6C44D239DFE8}"/>
                </c:ext>
              </c:extLst>
            </c:dLbl>
            <c:dLbl>
              <c:idx val="1"/>
              <c:layout>
                <c:manualLayout>
                  <c:x val="-5.0126089430287055E-2"/>
                  <c:y val="-7.320108337603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9F-4C80-B887-6C44D239DFE8}"/>
                </c:ext>
              </c:extLst>
            </c:dLbl>
            <c:dLbl>
              <c:idx val="2"/>
              <c:layout>
                <c:manualLayout>
                  <c:x val="-7.3261207628881123E-2"/>
                  <c:y val="-7.3201083376033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B9F-4C80-B887-6C44D239DFE8}"/>
                </c:ext>
              </c:extLst>
            </c:dLbl>
            <c:dLbl>
              <c:idx val="3"/>
              <c:layout>
                <c:manualLayout>
                  <c:x val="-7.7117364272455177E-2"/>
                  <c:y val="-5.856086670082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9F-4C80-B887-6C44D239DFE8}"/>
                </c:ext>
              </c:extLst>
            </c:dLbl>
            <c:dLbl>
              <c:idx val="4"/>
              <c:layout>
                <c:manualLayout>
                  <c:x val="-2.313511819859404E-2"/>
                  <c:y val="-3.6600541688016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B9F-4C80-B887-6C44D239DFE8}"/>
                </c:ext>
              </c:extLst>
            </c:dLbl>
            <c:txPr>
              <a:bodyPr/>
              <a:lstStyle/>
              <a:p>
                <a:pPr>
                  <a:defRPr sz="1050" b="1">
                    <a:latin typeface="Footlight MT Light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Лист1!$D$47:$D$52</c:f>
              <c:strCach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1 января 2023</c:v>
                </c:pt>
              </c:strCache>
            </c:strRef>
          </c:cat>
          <c:val>
            <c:numRef>
              <c:f>Лист1!$E$47:$E$51</c:f>
              <c:numCache>
                <c:formatCode>General</c:formatCode>
                <c:ptCount val="5"/>
                <c:pt idx="0">
                  <c:v>2.2200000000000002</c:v>
                </c:pt>
                <c:pt idx="1">
                  <c:v>1.08</c:v>
                </c:pt>
                <c:pt idx="2">
                  <c:v>0.86</c:v>
                </c:pt>
                <c:pt idx="3">
                  <c:v>0.84</c:v>
                </c:pt>
                <c:pt idx="4">
                  <c:v>0.32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FB9F-4C80-B887-6C44D239DF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5876608"/>
        <c:axId val="55883648"/>
      </c:lineChart>
      <c:catAx>
        <c:axId val="55876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100" b="1">
                <a:latin typeface="Footlight MT Light" pitchFamily="18" charset="0"/>
              </a:defRPr>
            </a:pPr>
            <a:endParaRPr lang="ru-RU"/>
          </a:p>
        </c:txPr>
        <c:crossAx val="55883648"/>
        <c:crosses val="autoZero"/>
        <c:auto val="1"/>
        <c:lblAlgn val="ctr"/>
        <c:lblOffset val="100"/>
        <c:noMultiLvlLbl val="0"/>
      </c:catAx>
      <c:valAx>
        <c:axId val="558836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876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 algn="r">
              <a:defRPr sz="1000" b="1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</a:defRPr>
            </a:pPr>
            <a:r>
              <a:rPr lang="ru-RU" sz="1000" b="1">
                <a:solidFill>
                  <a:schemeClr val="accent1">
                    <a:lumMod val="75000"/>
                  </a:schemeClr>
                </a:solidFill>
              </a:rPr>
              <a:t>ЧИСЛЕННОСТЬ ОФИЦИАЛЬНО ЗАРЕГИСТРИРОВАННЫХ БЕЗРАБОТНЫХ</a:t>
            </a:r>
          </a:p>
        </c:rich>
      </c:tx>
      <c:layout>
        <c:manualLayout>
          <c:xMode val="edge"/>
          <c:yMode val="edge"/>
          <c:x val="0.33612244897959181"/>
          <c:y val="4.666666666666666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0612244897959183E-2"/>
          <c:y val="0.28773333333333334"/>
          <c:w val="0.92517006802721091"/>
          <c:h val="0.55091181102362208"/>
        </c:manualLayout>
      </c:layout>
      <c:lineChart>
        <c:grouping val="standard"/>
        <c:varyColors val="0"/>
        <c:ser>
          <c:idx val="0"/>
          <c:order val="0"/>
          <c:tx>
            <c:strRef>
              <c:f>'[Диаграмма в Microsoft PowerPoint]Лист1'!$D$38</c:f>
              <c:strCache>
                <c:ptCount val="1"/>
                <c:pt idx="0">
                  <c:v>Численность официально зарегистрированных безработных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8.1561724388519455E-2"/>
                  <c:y val="-5.31959611570560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8027210884353775E-2"/>
                  <c:y val="-0.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8435374149659865E-2"/>
                  <c:y val="-0.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7619047619047616E-2"/>
                  <c:y val="-2.00005249343832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latin typeface="Footlight MT Light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PowerPoint]Лист1'!$D$39:$D$43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'[Диаграмма в Microsoft PowerPoint]Лист1'!$E$39:$E$43</c:f>
              <c:numCache>
                <c:formatCode>General</c:formatCode>
                <c:ptCount val="5"/>
                <c:pt idx="0">
                  <c:v>320</c:v>
                </c:pt>
                <c:pt idx="1">
                  <c:v>152</c:v>
                </c:pt>
                <c:pt idx="2">
                  <c:v>121</c:v>
                </c:pt>
                <c:pt idx="3">
                  <c:v>118</c:v>
                </c:pt>
                <c:pt idx="4">
                  <c:v>45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5993856"/>
        <c:axId val="56000896"/>
      </c:lineChart>
      <c:catAx>
        <c:axId val="55993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1">
                <a:latin typeface="Footlight MT Light" pitchFamily="18" charset="0"/>
              </a:defRPr>
            </a:pPr>
            <a:endParaRPr lang="ru-RU"/>
          </a:p>
        </c:txPr>
        <c:crossAx val="56000896"/>
        <c:crosses val="autoZero"/>
        <c:auto val="1"/>
        <c:lblAlgn val="ctr"/>
        <c:lblOffset val="100"/>
        <c:noMultiLvlLbl val="0"/>
      </c:catAx>
      <c:valAx>
        <c:axId val="560008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993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 sz="1000" b="1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</a:defRPr>
            </a:pP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ОСНОВНЫЕ ВИДЫ ДЕЯТЕЛЬНОСТИ </a:t>
            </a: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МСП на 01.01.2025 г</a:t>
            </a:r>
            <a:r>
              <a:rPr lang="ru-RU" sz="1000" b="1" baseline="0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.</a:t>
            </a:r>
            <a:endParaRPr lang="ru-RU" sz="10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210878523567729E-3"/>
          <c:y val="0.14442571219843414"/>
          <c:w val="0.52831356395360607"/>
          <c:h val="0.70022664729874362"/>
        </c:manualLayout>
      </c:layout>
      <c:pie3DChart>
        <c:varyColors val="1"/>
        <c:ser>
          <c:idx val="0"/>
          <c:order val="0"/>
          <c:explosion val="25"/>
          <c:dPt>
            <c:idx val="2"/>
            <c:bubble3D val="0"/>
            <c:spPr>
              <a:ln w="19050"/>
              <a:effectLst>
                <a:outerShdw blurRad="40000" dir="5400000" rotWithShape="0">
                  <a:srgbClr val="000000">
                    <a:alpha val="38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7FC-46E2-98CE-63A7620A3372}"/>
              </c:ext>
            </c:extLst>
          </c:dPt>
          <c:dLbls>
            <c:dLbl>
              <c:idx val="0"/>
              <c:layout>
                <c:manualLayout>
                  <c:x val="-0.13201961232418508"/>
                  <c:y val="-0.1433111324239332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FC-46E2-98CE-63A7620A3372}"/>
                </c:ext>
              </c:extLst>
            </c:dLbl>
            <c:dLbl>
              <c:idx val="1"/>
              <c:layout>
                <c:manualLayout>
                  <c:x val="1.9491651604235487E-2"/>
                  <c:y val="2.674819632526599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7FC-46E2-98CE-63A7620A3372}"/>
                </c:ext>
              </c:extLst>
            </c:dLbl>
            <c:dLbl>
              <c:idx val="2"/>
              <c:layout>
                <c:manualLayout>
                  <c:x val="1.6051011433597185E-3"/>
                  <c:y val="7.089466218811024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FC-46E2-98CE-63A7620A3372}"/>
                </c:ext>
              </c:extLst>
            </c:dLbl>
            <c:dLbl>
              <c:idx val="3"/>
              <c:layout>
                <c:manualLayout>
                  <c:x val="2.6890941072999122E-2"/>
                  <c:y val="-5.329335126817814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FC-46E2-98CE-63A7620A3372}"/>
                </c:ext>
              </c:extLst>
            </c:dLbl>
            <c:dLbl>
              <c:idx val="4"/>
              <c:layout>
                <c:manualLayout>
                  <c:x val="3.9101898212591503E-2"/>
                  <c:y val="-1.996764511230135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FC-46E2-98CE-63A7620A3372}"/>
                </c:ext>
              </c:extLst>
            </c:dLbl>
            <c:dLbl>
              <c:idx val="5"/>
              <c:layout>
                <c:manualLayout>
                  <c:x val="2.6389639124924688E-2"/>
                  <c:y val="-1.4668236395153468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7FC-46E2-98CE-63A7620A337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Лист1!$C$19:$C$24</c:f>
              <c:strCache>
                <c:ptCount val="6"/>
                <c:pt idx="0">
                  <c:v>Оптовая и розничная торговля</c:v>
                </c:pt>
                <c:pt idx="1">
                  <c:v>Деятельность туристических агентсв и прочих организаций ( сфера туризма)</c:v>
                </c:pt>
                <c:pt idx="2">
                  <c:v>Деятельность сухопутного и водного транспорта( легковых такси, грузовые и пассажирские перевозки)</c:v>
                </c:pt>
                <c:pt idx="3">
                  <c:v>Строительство зданий и работы строительные специализированные</c:v>
                </c:pt>
                <c:pt idx="4">
                  <c:v>Услуги общественного питания</c:v>
                </c:pt>
                <c:pt idx="5">
                  <c:v>Сельское хозяйство</c:v>
                </c:pt>
              </c:strCache>
            </c:strRef>
          </c:cat>
          <c:val>
            <c:numRef>
              <c:f>Лист1!$D$19:$D$24</c:f>
              <c:numCache>
                <c:formatCode>General</c:formatCode>
                <c:ptCount val="6"/>
                <c:pt idx="0">
                  <c:v>334</c:v>
                </c:pt>
                <c:pt idx="1">
                  <c:v>138</c:v>
                </c:pt>
                <c:pt idx="2">
                  <c:v>112</c:v>
                </c:pt>
                <c:pt idx="3">
                  <c:v>99</c:v>
                </c:pt>
                <c:pt idx="4">
                  <c:v>58</c:v>
                </c:pt>
                <c:pt idx="5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7FC-46E2-98CE-63A7620A337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egendEntry>
        <c:idx val="2"/>
        <c:txPr>
          <a:bodyPr anchor="t"/>
          <a:lstStyle/>
          <a:p>
            <a:pPr>
              <a:defRPr sz="1000" i="0" kern="0" baseline="0">
                <a:latin typeface="Footlight MT Light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223153843665147"/>
          <c:y val="0.10428995798561184"/>
          <c:w val="0.47496356814516749"/>
          <c:h val="0.89207305251383273"/>
        </c:manualLayout>
      </c:layout>
      <c:overlay val="1"/>
      <c:txPr>
        <a:bodyPr anchor="t"/>
        <a:lstStyle/>
        <a:p>
          <a:pPr>
            <a:defRPr kern="0" baseline="0">
              <a:latin typeface="Footlight MT Light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"/>
                  <c:y val="-4.6666666666666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833333333333332E-2"/>
                  <c:y val="-5.33338582677165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333333333333334E-2"/>
                  <c:y val="-5.3333333333333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4166666666666669E-2"/>
                  <c:y val="-0.0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6666666666666666E-2"/>
                  <c:y val="-9.3333333333333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>
                    <a:latin typeface="Footlight MT Light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в Microsoft PowerPoint]Лист1'!$C$8:$C$12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'[Диаграмма в Microsoft PowerPoint]Лист1'!$D$8:$D$12</c:f>
              <c:numCache>
                <c:formatCode>General</c:formatCode>
                <c:ptCount val="5"/>
                <c:pt idx="0">
                  <c:v>44271</c:v>
                </c:pt>
                <c:pt idx="1">
                  <c:v>48336</c:v>
                </c:pt>
                <c:pt idx="2">
                  <c:v>53751</c:v>
                </c:pt>
                <c:pt idx="3">
                  <c:v>60243</c:v>
                </c:pt>
                <c:pt idx="4">
                  <c:v>68009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227328"/>
        <c:axId val="56787328"/>
        <c:axId val="0"/>
      </c:bar3DChart>
      <c:catAx>
        <c:axId val="56227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Footlight MT Light" pitchFamily="18" charset="0"/>
              </a:defRPr>
            </a:pPr>
            <a:endParaRPr lang="ru-RU"/>
          </a:p>
        </c:txPr>
        <c:crossAx val="56787328"/>
        <c:crosses val="autoZero"/>
        <c:auto val="1"/>
        <c:lblAlgn val="ctr"/>
        <c:lblOffset val="100"/>
        <c:noMultiLvlLbl val="0"/>
      </c:catAx>
      <c:valAx>
        <c:axId val="567873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227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title>
      <c:tx>
        <c:rich>
          <a:bodyPr/>
          <a:lstStyle/>
          <a:p>
            <a:pPr>
              <a:defRPr sz="1000">
                <a:solidFill>
                  <a:schemeClr val="accent1">
                    <a:lumMod val="75000"/>
                  </a:schemeClr>
                </a:solidFill>
              </a:defRPr>
            </a:pPr>
            <a:r>
              <a:rPr lang="ru-RU" sz="1000">
                <a:solidFill>
                  <a:schemeClr val="accent1">
                    <a:lumMod val="75000"/>
                  </a:schemeClr>
                </a:solidFill>
              </a:rPr>
              <a:t>ЧИСЛЕННОСТЬ ЭКОНОМИЧЕСКИ АКТИВНОГО НАСЕЛЕНИЯ, ТЫС.ЧЕЛОВЕК</a:t>
            </a:r>
          </a:p>
        </c:rich>
      </c:tx>
      <c:layout>
        <c:manualLayout>
          <c:xMode val="edge"/>
          <c:yMode val="edge"/>
          <c:x val="6.346322094353588E-3"/>
          <c:y val="5.1989693336610888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564102564102564E-2"/>
          <c:y val="0.24553333333333333"/>
          <c:w val="0.95299145299145294"/>
          <c:h val="0.5919999999999999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>
                    <a:latin typeface="Footlight MT Light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Лист1!$C$7:$C$11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Лист1!$D$7:$D$11</c:f>
              <c:numCache>
                <c:formatCode>General</c:formatCode>
                <c:ptCount val="5"/>
                <c:pt idx="0">
                  <c:v>12.42</c:v>
                </c:pt>
                <c:pt idx="1">
                  <c:v>11.87</c:v>
                </c:pt>
                <c:pt idx="2">
                  <c:v>13.18</c:v>
                </c:pt>
                <c:pt idx="3">
                  <c:v>10.81</c:v>
                </c:pt>
                <c:pt idx="4">
                  <c:v>10.98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220672"/>
        <c:axId val="56805248"/>
        <c:axId val="0"/>
      </c:bar3DChart>
      <c:catAx>
        <c:axId val="5622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Footlight MT Light" pitchFamily="18" charset="0"/>
              </a:defRPr>
            </a:pPr>
            <a:endParaRPr lang="ru-RU"/>
          </a:p>
        </c:txPr>
        <c:crossAx val="56805248"/>
        <c:crosses val="autoZero"/>
        <c:auto val="1"/>
        <c:lblAlgn val="ctr"/>
        <c:lblOffset val="100"/>
        <c:noMultiLvlLbl val="0"/>
      </c:catAx>
      <c:valAx>
        <c:axId val="568052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2206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8.5657187588393552E-2"/>
          <c:y val="0.20869240303295422"/>
          <c:w val="0.89596353087443015"/>
          <c:h val="0.63872302420530769"/>
        </c:manualLayout>
      </c:layout>
      <c:lineChart>
        <c:grouping val="standard"/>
        <c:varyColors val="0"/>
        <c:ser>
          <c:idx val="0"/>
          <c:order val="0"/>
          <c:tx>
            <c:strRef>
              <c:f>'[Диаграмма 2 в Microsoft PowerPoint]Лист1'!$A$2</c:f>
              <c:strCache>
                <c:ptCount val="1"/>
              </c:strCache>
            </c:strRef>
          </c:tx>
          <c:marker>
            <c:symbol val="none"/>
          </c:marker>
          <c:cat>
            <c:numRef>
              <c:f>'[Диаграмма 2 в Microsoft PowerPoint]Лист1'!$A$4:$A$8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'[Диаграмма 2 в Microsoft PowerPoint]Лист1'!$B$4:$B$8</c:f>
              <c:numCache>
                <c:formatCode>General</c:formatCode>
                <c:ptCount val="5"/>
                <c:pt idx="0">
                  <c:v>1173926</c:v>
                </c:pt>
                <c:pt idx="1">
                  <c:v>879915</c:v>
                </c:pt>
                <c:pt idx="2">
                  <c:v>579513</c:v>
                </c:pt>
                <c:pt idx="3">
                  <c:v>479055</c:v>
                </c:pt>
                <c:pt idx="4">
                  <c:v>1560849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527872"/>
        <c:axId val="56582912"/>
      </c:lineChart>
      <c:catAx>
        <c:axId val="56527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56582912"/>
        <c:crosses val="autoZero"/>
        <c:auto val="1"/>
        <c:lblAlgn val="ctr"/>
        <c:lblOffset val="100"/>
        <c:noMultiLvlLbl val="0"/>
      </c:catAx>
      <c:valAx>
        <c:axId val="5658291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5652787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ru-RU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'[Диаграмма 2 в Microsoft PowerPoint]Лист1'!$M$3</c:f>
              <c:strCache>
                <c:ptCount val="1"/>
                <c:pt idx="0">
                  <c:v>Собственные средства</c:v>
                </c:pt>
              </c:strCache>
            </c:strRef>
          </c:tx>
          <c:invertIfNegative val="0"/>
          <c:cat>
            <c:numRef>
              <c:f>'[Диаграмма 2 в Microsoft PowerPoint]Лист1'!$L$4:$L$8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'[Диаграмма 2 в Microsoft PowerPoint]Лист1'!$M$4:$M$8</c:f>
              <c:numCache>
                <c:formatCode>General</c:formatCode>
                <c:ptCount val="5"/>
                <c:pt idx="0">
                  <c:v>344638</c:v>
                </c:pt>
                <c:pt idx="1">
                  <c:v>344244</c:v>
                </c:pt>
                <c:pt idx="2">
                  <c:v>313184</c:v>
                </c:pt>
                <c:pt idx="3">
                  <c:v>217561</c:v>
                </c:pt>
                <c:pt idx="4">
                  <c:v>279406</c:v>
                </c:pt>
              </c:numCache>
            </c:numRef>
          </c:val>
        </c:ser>
        <c:ser>
          <c:idx val="1"/>
          <c:order val="1"/>
          <c:tx>
            <c:strRef>
              <c:f>'[Диаграмма 2 в Microsoft PowerPoint]Лист1'!$N$3</c:f>
              <c:strCache>
                <c:ptCount val="1"/>
                <c:pt idx="0">
                  <c:v>Привлеченные средства</c:v>
                </c:pt>
              </c:strCache>
            </c:strRef>
          </c:tx>
          <c:invertIfNegative val="0"/>
          <c:cat>
            <c:numRef>
              <c:f>'[Диаграмма 2 в Microsoft PowerPoint]Лист1'!$L$4:$L$8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'[Диаграмма 2 в Microsoft PowerPoint]Лист1'!$N$4:$N$8</c:f>
              <c:numCache>
                <c:formatCode>General</c:formatCode>
                <c:ptCount val="5"/>
                <c:pt idx="0">
                  <c:v>829288</c:v>
                </c:pt>
                <c:pt idx="1">
                  <c:v>535671</c:v>
                </c:pt>
                <c:pt idx="2">
                  <c:v>266329</c:v>
                </c:pt>
                <c:pt idx="3">
                  <c:v>261494</c:v>
                </c:pt>
                <c:pt idx="4">
                  <c:v>1281443</c:v>
                </c:pt>
              </c:numCache>
            </c:numRef>
          </c:val>
        </c:ser>
        <c:ser>
          <c:idx val="2"/>
          <c:order val="2"/>
          <c:tx>
            <c:strRef>
              <c:f>'[Диаграмма 2 в Microsoft PowerPoint]Лист1'!$O$3</c:f>
              <c:strCache>
                <c:ptCount val="1"/>
                <c:pt idx="0">
                  <c:v>Бюджетные средства</c:v>
                </c:pt>
              </c:strCache>
            </c:strRef>
          </c:tx>
          <c:invertIfNegative val="0"/>
          <c:cat>
            <c:numRef>
              <c:f>'[Диаграмма 2 в Microsoft PowerPoint]Лист1'!$L$4:$L$8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'[Диаграмма 2 в Microsoft PowerPoint]Лист1'!$O$4:$O$8</c:f>
              <c:numCache>
                <c:formatCode>General</c:formatCode>
                <c:ptCount val="5"/>
                <c:pt idx="0">
                  <c:v>641532</c:v>
                </c:pt>
                <c:pt idx="1">
                  <c:v>431918</c:v>
                </c:pt>
                <c:pt idx="2">
                  <c:v>214191</c:v>
                </c:pt>
                <c:pt idx="3">
                  <c:v>184067</c:v>
                </c:pt>
                <c:pt idx="4">
                  <c:v>1278340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6626560"/>
        <c:axId val="56628352"/>
      </c:barChart>
      <c:catAx>
        <c:axId val="56626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56628352"/>
        <c:crosses val="autoZero"/>
        <c:auto val="1"/>
        <c:lblAlgn val="ctr"/>
        <c:lblOffset val="100"/>
        <c:noMultiLvlLbl val="0"/>
      </c:catAx>
      <c:valAx>
        <c:axId val="566283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566265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9444444444444445E-2"/>
                  <c:y val="-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000000000000001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5000000000000001E-2"/>
                  <c:y val="-5.55555555555555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666666666666666E-2"/>
                  <c:y val="-3.2407407407407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9444444444444445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>
                    <a:latin typeface="Footlight MT Light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'[Диаграмма 2 в Microsoft PowerPoint]Лист1'!$C$6:$C$10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'[Диаграмма 2 в Microsoft PowerPoint]Лист1'!$E$6:$E$10</c:f>
              <c:numCache>
                <c:formatCode>General</c:formatCode>
                <c:ptCount val="5"/>
                <c:pt idx="0">
                  <c:v>15.4</c:v>
                </c:pt>
                <c:pt idx="1">
                  <c:v>17.98</c:v>
                </c:pt>
                <c:pt idx="2">
                  <c:v>18.36</c:v>
                </c:pt>
                <c:pt idx="3">
                  <c:v>20.010000000000002</c:v>
                </c:pt>
                <c:pt idx="4">
                  <c:v>20.399999999999999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744960"/>
        <c:axId val="56747904"/>
        <c:axId val="0"/>
      </c:bar3DChart>
      <c:catAx>
        <c:axId val="5674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1">
                <a:latin typeface="Footlight MT Light" pitchFamily="18" charset="0"/>
              </a:defRPr>
            </a:pPr>
            <a:endParaRPr lang="ru-RU"/>
          </a:p>
        </c:txPr>
        <c:crossAx val="56747904"/>
        <c:crosses val="autoZero"/>
        <c:auto val="1"/>
        <c:lblAlgn val="ctr"/>
        <c:lblOffset val="100"/>
        <c:noMultiLvlLbl val="0"/>
      </c:catAx>
      <c:valAx>
        <c:axId val="567479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67449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F2664A-7B4D-4736-855B-3AB40E2F361E}" type="datetimeFigureOut">
              <a:rPr lang="ru-RU" smtClean="0"/>
              <a:t>29.08.2025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9FD25-9E93-455B-99B3-50C2E6CAEB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009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9FD25-9E93-455B-99B3-50C2E6CAEB4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95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9FD25-9E93-455B-99B3-50C2E6CAEB4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10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9FD25-9E93-455B-99B3-50C2E6CAEB47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969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3789409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2349218"/>
            <a:ext cx="7175351" cy="1344875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39"/>
            <a:ext cx="6400800" cy="260604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282388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548639"/>
            <a:ext cx="4829287" cy="367104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175260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Impact"/>
                <a:cs typeface="Impac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50" b="1" i="0">
                <a:solidFill>
                  <a:srgbClr val="FF0000"/>
                </a:solidFill>
                <a:latin typeface="Calibri"/>
                <a:cs typeface="Calibri"/>
              </a:defRPr>
            </a:lvl1pPr>
          </a:lstStyle>
          <a:p>
            <a:pPr marL="175260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‹#›</a:t>
            </a:fld>
            <a:endParaRPr sz="10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40"/>
            <a:ext cx="6400800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6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3455633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548639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548640"/>
            <a:ext cx="3346704" cy="26060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050245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0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049274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1657350"/>
            <a:ext cx="3636085" cy="943870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6" y="548640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1"/>
            <a:ext cx="3388660" cy="160463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857250"/>
            <a:ext cx="4114800" cy="2345855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4"/>
            <a:ext cx="3694114" cy="1622265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6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50"/>
            <a:ext cx="9144000" cy="131445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290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826228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0" y="3279126"/>
            <a:ext cx="6512511" cy="85725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195"/>
            <a:ext cx="6400800" cy="2606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29150"/>
            <a:ext cx="2514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629150"/>
            <a:ext cx="335280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0"/>
            <a:ext cx="1828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marL="175260">
              <a:lnSpc>
                <a:spcPts val="1045"/>
              </a:lnSpc>
            </a:pPr>
            <a:fld id="{81D60167-4931-47E6-BA6A-407CBD079E47}" type="slidenum">
              <a:rPr lang="ru-RU" sz="1000" spc="-5" smtClean="0">
                <a:solidFill>
                  <a:srgbClr val="FFFFFF"/>
                </a:solidFill>
              </a:rPr>
              <a:t>‹#›</a:t>
            </a:fld>
            <a:endParaRPr lang="ru-RU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6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5.png"/><Relationship Id="rId7" Type="http://schemas.openxmlformats.org/officeDocument/2006/relationships/image" Target="../media/image20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10" Type="http://schemas.openxmlformats.org/officeDocument/2006/relationships/chart" Target="../charts/chart10.xml"/><Relationship Id="rId4" Type="http://schemas.openxmlformats.org/officeDocument/2006/relationships/image" Target="../media/image1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chart" Target="../charts/chart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jpg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12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11" Type="http://schemas.openxmlformats.org/officeDocument/2006/relationships/image" Target="../media/image1.png"/><Relationship Id="rId5" Type="http://schemas.openxmlformats.org/officeDocument/2006/relationships/image" Target="../media/image26.jpg"/><Relationship Id="rId10" Type="http://schemas.openxmlformats.org/officeDocument/2006/relationships/image" Target="../media/image31.jp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png"/><Relationship Id="rId7" Type="http://schemas.openxmlformats.org/officeDocument/2006/relationships/image" Target="../media/image40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2.jpg"/><Relationship Id="rId4" Type="http://schemas.openxmlformats.org/officeDocument/2006/relationships/image" Target="../media/image37.png"/><Relationship Id="rId9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8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binrk.ru" TargetMode="External"/><Relationship Id="rId13" Type="http://schemas.openxmlformats.org/officeDocument/2006/relationships/hyperlink" Target="mailto:gar.fond@yandex.ru" TargetMode="External"/><Relationship Id="rId18" Type="http://schemas.openxmlformats.org/officeDocument/2006/relationships/hyperlink" Target="mailto:ekonom@onego.ru" TargetMode="External"/><Relationship Id="rId3" Type="http://schemas.openxmlformats.org/officeDocument/2006/relationships/hyperlink" Target="mailto:economy@karelia.ru" TargetMode="External"/><Relationship Id="rId7" Type="http://schemas.openxmlformats.org/officeDocument/2006/relationships/hyperlink" Target="mailto:fsk.karelia@yandex.ru" TargetMode="External"/><Relationship Id="rId12" Type="http://schemas.openxmlformats.org/officeDocument/2006/relationships/image" Target="../media/image63.jpg"/><Relationship Id="rId17" Type="http://schemas.openxmlformats.org/officeDocument/2006/relationships/hyperlink" Target="http://kareliainvest.ru/" TargetMode="External"/><Relationship Id="rId2" Type="http://schemas.openxmlformats.org/officeDocument/2006/relationships/image" Target="../media/image60.png"/><Relationship Id="rId16" Type="http://schemas.openxmlformats.org/officeDocument/2006/relationships/hyperlink" Target="http://export10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ombudsmanbiz@gov.karelia.ru" TargetMode="External"/><Relationship Id="rId11" Type="http://schemas.openxmlformats.org/officeDocument/2006/relationships/image" Target="../media/image62.jpg"/><Relationship Id="rId5" Type="http://schemas.openxmlformats.org/officeDocument/2006/relationships/hyperlink" Target="mailto:info@kr-rk.ru" TargetMode="External"/><Relationship Id="rId15" Type="http://schemas.openxmlformats.org/officeDocument/2006/relationships/hyperlink" Target="mailto:exportrk@mail.ru" TargetMode="External"/><Relationship Id="rId10" Type="http://schemas.openxmlformats.org/officeDocument/2006/relationships/image" Target="../media/image61.jpg"/><Relationship Id="rId4" Type="http://schemas.openxmlformats.org/officeDocument/2006/relationships/hyperlink" Target="http://economy.karelia.ru/" TargetMode="External"/><Relationship Id="rId9" Type="http://schemas.openxmlformats.org/officeDocument/2006/relationships/hyperlink" Target="http://www.binrk.ru/" TargetMode="External"/><Relationship Id="rId14" Type="http://schemas.openxmlformats.org/officeDocument/2006/relationships/hyperlink" Target="http://garfond.karelia.ru/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4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png"/><Relationship Id="rId3" Type="http://schemas.openxmlformats.org/officeDocument/2006/relationships/image" Target="../media/image65.png"/><Relationship Id="rId21" Type="http://schemas.openxmlformats.org/officeDocument/2006/relationships/image" Target="../media/image85.png"/><Relationship Id="rId7" Type="http://schemas.openxmlformats.org/officeDocument/2006/relationships/image" Target="../media/image71.pn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0.png"/><Relationship Id="rId20" Type="http://schemas.openxmlformats.org/officeDocument/2006/relationships/image" Target="../media/image8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19" Type="http://schemas.openxmlformats.org/officeDocument/2006/relationships/image" Target="../media/image83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png"/><Relationship Id="rId22" Type="http://schemas.openxmlformats.org/officeDocument/2006/relationships/image" Target="../media/image86.jp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0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82.png"/><Relationship Id="rId2" Type="http://schemas.openxmlformats.org/officeDocument/2006/relationships/image" Target="../media/image65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18" Type="http://schemas.openxmlformats.org/officeDocument/2006/relationships/image" Target="../media/image113.png"/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17" Type="http://schemas.openxmlformats.org/officeDocument/2006/relationships/image" Target="../media/image82.png"/><Relationship Id="rId2" Type="http://schemas.openxmlformats.org/officeDocument/2006/relationships/image" Target="../media/image65.png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5" Type="http://schemas.openxmlformats.org/officeDocument/2006/relationships/image" Target="../media/image112.png"/><Relationship Id="rId10" Type="http://schemas.openxmlformats.org/officeDocument/2006/relationships/image" Target="../media/image107.png"/><Relationship Id="rId4" Type="http://schemas.openxmlformats.org/officeDocument/2006/relationships/image" Target="../media/image88.png"/><Relationship Id="rId9" Type="http://schemas.openxmlformats.org/officeDocument/2006/relationships/image" Target="../media/image106.png"/><Relationship Id="rId14" Type="http://schemas.openxmlformats.org/officeDocument/2006/relationships/image" Target="../media/image11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6.jpg"/><Relationship Id="rId3" Type="http://schemas.openxmlformats.org/officeDocument/2006/relationships/image" Target="../media/image114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5.jpg"/><Relationship Id="rId2" Type="http://schemas.openxmlformats.org/officeDocument/2006/relationships/image" Target="../media/image65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5" Type="http://schemas.openxmlformats.org/officeDocument/2006/relationships/image" Target="../media/image81.png"/><Relationship Id="rId10" Type="http://schemas.openxmlformats.org/officeDocument/2006/relationships/image" Target="../media/image120.png"/><Relationship Id="rId4" Type="http://schemas.openxmlformats.org/officeDocument/2006/relationships/image" Target="../media/image88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39.jpg"/><Relationship Id="rId2" Type="http://schemas.openxmlformats.org/officeDocument/2006/relationships/image" Target="../media/image65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81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sortinvest@yandex.ru" TargetMode="External"/><Relationship Id="rId4" Type="http://schemas.openxmlformats.org/officeDocument/2006/relationships/hyperlink" Target="mailto:sort_org_otd@mail.r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95600" y="1809750"/>
            <a:ext cx="5978716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Impact"/>
              </a:rPr>
              <a:t>ИНВЕСТИЦИОННЫЙ ПАСПОРТ</a:t>
            </a:r>
          </a:p>
          <a:p>
            <a:pPr marL="12700" marR="5080">
              <a:lnSpc>
                <a:spcPct val="100000"/>
              </a:lnSpc>
            </a:pPr>
            <a:r>
              <a:rPr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Impact"/>
              </a:rPr>
              <a:t>СОРТАВАЛЬСКОГО </a:t>
            </a:r>
            <a:r>
              <a:rPr sz="2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Impact"/>
              </a:rPr>
              <a:t>МУНИЦИПАЛЬНОГО</a:t>
            </a:r>
            <a:r>
              <a:rPr lang="ru-RU" sz="2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Impact"/>
              </a:rPr>
              <a:t> ОКРУГА</a:t>
            </a:r>
            <a:r>
              <a:rPr sz="2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Impact"/>
              </a:rPr>
              <a:t>  </a:t>
            </a:r>
            <a:r>
              <a:rPr sz="2400" b="1" dirty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Impact"/>
              </a:rPr>
              <a:t>РЕСПУБЛИКИ КАРЕЛИЯ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4508" y="4605324"/>
            <a:ext cx="745375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АДМИНИСТРАЦИЯ</a:t>
            </a:r>
            <a:r>
              <a:rPr sz="1600" b="1" spc="4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2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СОРТАВАЛЬСКОГО</a:t>
            </a:r>
            <a:r>
              <a:rPr sz="1600" b="1" spc="8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1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МУНИЦИПАЛЬНОГО</a:t>
            </a:r>
            <a:r>
              <a:rPr lang="ru-RU" sz="1600" b="1" spc="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600" b="1" spc="65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ОКРУГА</a:t>
            </a:r>
            <a:endParaRPr sz="16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63599" y="1352550"/>
            <a:ext cx="1523999" cy="220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7" y="184404"/>
            <a:ext cx="9079991" cy="90220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1308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1"/>
                </a:lnTo>
              </a:path>
            </a:pathLst>
          </a:custGeom>
          <a:ln w="2857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12"/>
          </p:nvPr>
        </p:nvSpPr>
        <p:spPr>
          <a:xfrm>
            <a:off x="3868902" y="4629150"/>
            <a:ext cx="1828800" cy="2738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10</a:t>
            </a:fld>
            <a:endParaRPr sz="1000"/>
          </a:p>
        </p:txBody>
      </p:sp>
      <p:sp>
        <p:nvSpPr>
          <p:cNvPr id="10" name="object 10"/>
          <p:cNvSpPr txBox="1"/>
          <p:nvPr/>
        </p:nvSpPr>
        <p:spPr>
          <a:xfrm>
            <a:off x="186583" y="1138663"/>
            <a:ext cx="3195416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/>
            <a:r>
              <a:rPr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ОБЩАЯ ЧИСЛЕННОСТЬ НАСЕЛЕНИЯ  НА</a:t>
            </a: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 </a:t>
            </a:r>
            <a:r>
              <a:rPr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01.01.202</a:t>
            </a: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5</a:t>
            </a:r>
            <a:r>
              <a:rPr lang="ru-RU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 </a:t>
            </a:r>
            <a:r>
              <a:rPr lang="ru-RU"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-  </a:t>
            </a:r>
            <a:r>
              <a:rPr lang="ru-RU" b="1" spc="-5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23 </a:t>
            </a:r>
            <a:r>
              <a:rPr lang="ru-RU" b="1" spc="-5" dirty="0" smtClean="0">
                <a:solidFill>
                  <a:schemeClr val="accent1">
                    <a:lumMod val="75000"/>
                  </a:schemeClr>
                </a:solidFill>
                <a:cs typeface="Calibri"/>
              </a:rPr>
              <a:t>458 </a:t>
            </a:r>
            <a:r>
              <a:rPr lang="ru-RU" sz="1200" b="1" spc="-5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ЧЕЛОВЕК</a:t>
            </a:r>
            <a:endParaRPr lang="ru-RU" sz="1200" dirty="0">
              <a:solidFill>
                <a:schemeClr val="accent1">
                  <a:lumMod val="75000"/>
                </a:schemeClr>
              </a:solidFill>
              <a:cs typeface="Calibri"/>
            </a:endParaRPr>
          </a:p>
          <a:p>
            <a:pPr marR="5080"/>
            <a:endParaRPr sz="12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52792" y="1158129"/>
            <a:ext cx="2386775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b="1"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sz="1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АЦИ</a:t>
            </a:r>
            <a:r>
              <a:rPr sz="1000" b="1"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ОН</a:t>
            </a:r>
            <a:r>
              <a:rPr sz="1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АЛЬ</a:t>
            </a:r>
            <a:r>
              <a:rPr sz="1000" b="1" spc="-1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НЫ</a:t>
            </a:r>
            <a:r>
              <a:rPr sz="1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Й</a:t>
            </a:r>
            <a:r>
              <a:rPr sz="1000" b="1" spc="-5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1000" b="1" spc="-1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sz="1000" b="1"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О</a:t>
            </a:r>
            <a:r>
              <a:rPr sz="1000" b="1" spc="-1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sz="1000" b="1"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Т</a:t>
            </a:r>
            <a:r>
              <a:rPr sz="1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АВ</a:t>
            </a:r>
            <a:r>
              <a:rPr sz="1000" b="1" spc="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Н</a:t>
            </a:r>
            <a:r>
              <a:rPr sz="1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А</a:t>
            </a:r>
            <a:r>
              <a:rPr sz="1000" b="1" spc="-10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С</a:t>
            </a:r>
            <a:r>
              <a:rPr sz="1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ЕЛЕНИ</a:t>
            </a:r>
            <a:r>
              <a:rPr sz="1000" b="1" spc="-5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Я,</a:t>
            </a:r>
            <a:r>
              <a:rPr sz="1000" b="1" dirty="0">
                <a:solidFill>
                  <a:schemeClr val="tx2">
                    <a:lumMod val="75000"/>
                  </a:schemeClr>
                </a:solidFill>
                <a:latin typeface="Calibri"/>
                <a:cs typeface="Calibri"/>
              </a:rPr>
              <a:t>%</a:t>
            </a:r>
            <a:endParaRPr sz="1000" dirty="0">
              <a:solidFill>
                <a:schemeClr val="tx2">
                  <a:lumMod val="7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82250" y="315086"/>
            <a:ext cx="536575" cy="771525"/>
          </a:xfrm>
          <a:prstGeom prst="rect">
            <a:avLst/>
          </a:prstGeom>
        </p:spPr>
      </p:pic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2445120545"/>
              </p:ext>
            </p:extLst>
          </p:nvPr>
        </p:nvGraphicFramePr>
        <p:xfrm>
          <a:off x="2850906" y="1325483"/>
          <a:ext cx="3506192" cy="186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:p14="http://schemas.microsoft.com/office/powerpoint/2010/main" val="4211162108"/>
              </p:ext>
            </p:extLst>
          </p:nvPr>
        </p:nvGraphicFramePr>
        <p:xfrm>
          <a:off x="5791200" y="3181350"/>
          <a:ext cx="3293694" cy="1734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66086"/>
              </p:ext>
            </p:extLst>
          </p:nvPr>
        </p:nvGraphicFramePr>
        <p:xfrm>
          <a:off x="64007" y="1885950"/>
          <a:ext cx="2711240" cy="156796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866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7139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996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34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28600">
                <a:tc rowSpan="2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effectLst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effectLst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err="1" smtClean="0">
                          <a:effectLst/>
                        </a:rPr>
                        <a:t>Годы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</a:rPr>
                        <a:t>Всего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dirty="0" err="1">
                          <a:effectLst/>
                        </a:rPr>
                        <a:t>человек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11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effectLst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Родилось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900" dirty="0" smtClean="0">
                        <a:effectLst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Умерло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Е</a:t>
                      </a:r>
                      <a:r>
                        <a:rPr lang="en-US" sz="900" dirty="0" err="1">
                          <a:effectLst/>
                        </a:rPr>
                        <a:t>стественный</a:t>
                      </a:r>
                      <a:r>
                        <a:rPr lang="en-US" sz="900" dirty="0">
                          <a:effectLst/>
                        </a:rPr>
                        <a:t/>
                      </a:r>
                      <a:br>
                        <a:rPr lang="en-US" sz="900" dirty="0">
                          <a:effectLst/>
                        </a:rPr>
                      </a:br>
                      <a:r>
                        <a:rPr lang="en-US" sz="900" dirty="0" err="1">
                          <a:effectLst/>
                        </a:rPr>
                        <a:t>прирост</a:t>
                      </a:r>
                      <a:r>
                        <a:rPr lang="en-US" sz="900" dirty="0">
                          <a:effectLst/>
                        </a:rPr>
                        <a:t/>
                      </a:r>
                      <a:br>
                        <a:rPr lang="en-US" sz="900" dirty="0">
                          <a:effectLst/>
                        </a:rPr>
                      </a:br>
                      <a:r>
                        <a:rPr lang="en-US" sz="900" dirty="0">
                          <a:effectLst/>
                        </a:rPr>
                        <a:t>(</a:t>
                      </a:r>
                      <a:r>
                        <a:rPr lang="en-US" sz="900" dirty="0" err="1">
                          <a:effectLst/>
                        </a:rPr>
                        <a:t>убыль</a:t>
                      </a:r>
                      <a:r>
                        <a:rPr lang="en-US" sz="900" dirty="0">
                          <a:effectLst/>
                        </a:rPr>
                        <a:t>)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4229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2020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  <a:tabLst>
                          <a:tab pos="450850" algn="dec"/>
                        </a:tabLst>
                      </a:pPr>
                      <a:r>
                        <a:rPr lang="en-US" sz="1000" dirty="0">
                          <a:effectLst/>
                        </a:rPr>
                        <a:t>230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  <a:tabLst>
                          <a:tab pos="450850" algn="dec"/>
                        </a:tabLst>
                      </a:pPr>
                      <a:r>
                        <a:rPr lang="en-US" sz="1000" dirty="0">
                          <a:effectLst/>
                        </a:rPr>
                        <a:t>525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0215" algn="dec"/>
                        </a:tabLst>
                      </a:pPr>
                      <a:r>
                        <a:rPr lang="en-US" sz="1000" dirty="0">
                          <a:effectLst/>
                        </a:rPr>
                        <a:t>-295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729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2021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  <a:tabLst>
                          <a:tab pos="450850" algn="dec"/>
                        </a:tabLst>
                      </a:pPr>
                      <a:r>
                        <a:rPr lang="en-US" sz="1000" dirty="0">
                          <a:effectLst/>
                        </a:rPr>
                        <a:t>275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  <a:tabLst>
                          <a:tab pos="450850" algn="dec"/>
                        </a:tabLst>
                      </a:pPr>
                      <a:r>
                        <a:rPr lang="en-US" sz="1000" dirty="0">
                          <a:effectLst/>
                        </a:rPr>
                        <a:t>643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  <a:tabLst>
                          <a:tab pos="450850" algn="dec"/>
                        </a:tabLst>
                      </a:pPr>
                      <a:r>
                        <a:rPr lang="en-US" sz="1000" dirty="0">
                          <a:effectLst/>
                        </a:rPr>
                        <a:t>-368</a:t>
                      </a:r>
                      <a:endParaRPr lang="ru-RU" sz="1000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2794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2022</a:t>
                      </a:r>
                      <a:endParaRPr lang="ru-RU" sz="10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  <a:tabLst>
                          <a:tab pos="450850" algn="dec"/>
                        </a:tabLst>
                      </a:pPr>
                      <a:r>
                        <a:rPr lang="en-US" sz="1000" dirty="0">
                          <a:effectLst/>
                        </a:rPr>
                        <a:t>209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  <a:tabLst>
                          <a:tab pos="450850" algn="dec"/>
                        </a:tabLst>
                      </a:pPr>
                      <a:r>
                        <a:rPr lang="en-US" sz="1000" dirty="0">
                          <a:effectLst/>
                        </a:rPr>
                        <a:t>497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  <a:tabLst>
                          <a:tab pos="450850" algn="dec"/>
                        </a:tabLst>
                      </a:pPr>
                      <a:r>
                        <a:rPr lang="en-US" sz="1000" dirty="0">
                          <a:effectLst/>
                        </a:rPr>
                        <a:t>-288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42794"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/>
                        <a:t>2023</a:t>
                      </a:r>
                      <a:endParaRPr lang="ru-RU" sz="900" b="1" baseline="0" dirty="0"/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r>
                        <a:rPr lang="ru-RU" sz="900" baseline="0" dirty="0" smtClean="0"/>
                        <a:t>216</a:t>
                      </a:r>
                      <a:endParaRPr lang="ru-RU" sz="900" baseline="0" dirty="0"/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r>
                        <a:rPr lang="ru-RU" sz="900" baseline="0" dirty="0" smtClean="0"/>
                        <a:t>466</a:t>
                      </a:r>
                      <a:endParaRPr lang="ru-RU" sz="900" baseline="0" dirty="0"/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r>
                        <a:rPr lang="ru-RU" sz="900" baseline="0" dirty="0" smtClean="0"/>
                        <a:t>-250</a:t>
                      </a:r>
                      <a:endParaRPr lang="ru-RU" sz="900" baseline="0" dirty="0"/>
                    </a:p>
                  </a:txBody>
                  <a:tcPr marL="36725" marR="3672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9547"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900" baseline="0" dirty="0" smtClean="0">
                          <a:effectLst/>
                        </a:rPr>
                        <a:t>2024</a:t>
                      </a:r>
                      <a:endParaRPr lang="ru-RU" sz="900" b="1" baseline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r>
                        <a:rPr lang="ru-RU" sz="900" baseline="0" dirty="0" smtClean="0"/>
                        <a:t>208</a:t>
                      </a:r>
                      <a:endParaRPr lang="ru-RU" sz="900" baseline="0" dirty="0"/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r>
                        <a:rPr lang="ru-RU" sz="900" baseline="0" dirty="0" smtClean="0"/>
                        <a:t>435</a:t>
                      </a:r>
                      <a:endParaRPr lang="ru-RU" sz="900" baseline="0" dirty="0"/>
                    </a:p>
                  </a:txBody>
                  <a:tcPr marL="36725" marR="36725" marT="0" marB="0"/>
                </a:tc>
                <a:tc>
                  <a:txBody>
                    <a:bodyPr/>
                    <a:lstStyle/>
                    <a:p>
                      <a:r>
                        <a:rPr lang="ru-RU" sz="900" baseline="0" dirty="0" smtClean="0"/>
                        <a:t>-227</a:t>
                      </a:r>
                      <a:endParaRPr lang="ru-RU" sz="900" baseline="0" dirty="0"/>
                    </a:p>
                  </a:txBody>
                  <a:tcPr marL="36725" marR="3672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474123"/>
              </p:ext>
            </p:extLst>
          </p:nvPr>
        </p:nvGraphicFramePr>
        <p:xfrm>
          <a:off x="64007" y="3562350"/>
          <a:ext cx="5199878" cy="144272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931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39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58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368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Годы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232410" marR="22733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Число прибывших,</a:t>
                      </a:r>
                    </a:p>
                    <a:p>
                      <a:pPr marL="232410" marR="180975" algn="ctr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чел.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232410" marR="22415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Число выбывших,</a:t>
                      </a:r>
                    </a:p>
                    <a:p>
                      <a:pPr marL="232410" marR="226060" algn="ctr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чел.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89535" marR="82550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Миграционный прирост (+),</a:t>
                      </a:r>
                    </a:p>
                    <a:p>
                      <a:pPr marL="89535" marR="80010" algn="ctr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убыль (-), чел.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6055">
                <a:tc>
                  <a:txBody>
                    <a:bodyPr/>
                    <a:lstStyle/>
                    <a:p>
                      <a:pPr>
                        <a:lnSpc>
                          <a:spcPts val="152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2020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232410" marR="227965" algn="ctr">
                        <a:lnSpc>
                          <a:spcPts val="152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1 044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232410" marR="228600" algn="ctr">
                        <a:lnSpc>
                          <a:spcPts val="152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981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89535" marR="80010" algn="ctr">
                        <a:lnSpc>
                          <a:spcPts val="152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+63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231">
                <a:tc>
                  <a:txBody>
                    <a:bodyPr/>
                    <a:lstStyle/>
                    <a:p>
                      <a:pPr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2021</a:t>
                      </a:r>
                      <a:endParaRPr lang="ru-RU" sz="900" b="1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232410" marR="227965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1 244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232410" marR="226695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1 102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89535" marR="82550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+142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6231">
                <a:tc>
                  <a:txBody>
                    <a:bodyPr/>
                    <a:lstStyle/>
                    <a:p>
                      <a:pPr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2022</a:t>
                      </a:r>
                      <a:endParaRPr lang="ru-RU" sz="9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232410" marR="227965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912</a:t>
                      </a:r>
                      <a:endParaRPr lang="ru-RU" sz="9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232410" marR="226695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860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marL="89535" marR="82550" algn="ctr">
                        <a:lnSpc>
                          <a:spcPts val="1505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+52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0927" marR="40927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6231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2023</a:t>
                      </a:r>
                      <a:endParaRPr lang="ru-RU" sz="900" b="1" dirty="0"/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939</a:t>
                      </a:r>
                      <a:endParaRPr lang="ru-RU" sz="900" dirty="0"/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911</a:t>
                      </a:r>
                      <a:endParaRPr lang="ru-RU" sz="900" dirty="0"/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+28</a:t>
                      </a:r>
                      <a:endParaRPr lang="ru-RU" sz="900" dirty="0"/>
                    </a:p>
                  </a:txBody>
                  <a:tcPr marL="40927" marR="40927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6231"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2024</a:t>
                      </a:r>
                      <a:endParaRPr lang="ru-RU" sz="900" b="1" dirty="0"/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928</a:t>
                      </a:r>
                      <a:endParaRPr lang="ru-RU" sz="900" dirty="0"/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846</a:t>
                      </a:r>
                      <a:endParaRPr lang="ru-RU" sz="900" dirty="0"/>
                    </a:p>
                  </a:txBody>
                  <a:tcPr marL="40927" marR="40927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/>
                        <a:t>+82</a:t>
                      </a:r>
                      <a:endParaRPr lang="ru-RU" sz="900" dirty="0"/>
                    </a:p>
                  </a:txBody>
                  <a:tcPr marL="40927" marR="40927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6" name="object 6"/>
          <p:cNvSpPr txBox="1"/>
          <p:nvPr/>
        </p:nvSpPr>
        <p:spPr>
          <a:xfrm>
            <a:off x="4783302" y="547444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9360403"/>
              </p:ext>
            </p:extLst>
          </p:nvPr>
        </p:nvGraphicFramePr>
        <p:xfrm>
          <a:off x="5486400" y="1086612"/>
          <a:ext cx="3657598" cy="2060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object 5"/>
          <p:cNvSpPr txBox="1">
            <a:spLocks/>
          </p:cNvSpPr>
          <p:nvPr/>
        </p:nvSpPr>
        <p:spPr>
          <a:xfrm>
            <a:off x="186583" y="332000"/>
            <a:ext cx="3507740" cy="659796"/>
          </a:xfrm>
          <a:prstGeom prst="rect">
            <a:avLst/>
          </a:prstGeom>
          <a:effectLst/>
        </p:spPr>
        <p:txBody>
          <a:bodyPr vert="horz" wrap="square" lIns="0" tIns="13335" rIns="0" bIns="0" rtlCol="0" anchor="t" anchorCtr="0">
            <a:sp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30480" indent="0" algn="ctr">
              <a:spcBef>
                <a:spcPts val="105"/>
              </a:spcBef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ОСНОВНЫЕ ПОКАЗАТЕЛИ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СОЦИАЛЬНО - ЭКОНОМИЧЕСКОГО РАЗВИТИЯ</a:t>
            </a:r>
            <a:endParaRPr lang="ru-RU"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62" y="254000"/>
            <a:ext cx="9128760" cy="900684"/>
          </a:xfrm>
          <a:prstGeom prst="rect">
            <a:avLst/>
          </a:prstGeom>
        </p:spPr>
      </p:pic>
      <p:sp>
        <p:nvSpPr>
          <p:cNvPr id="17" name="object 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11</a:t>
            </a:fld>
            <a:endParaRPr sz="10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8600" y="414068"/>
            <a:ext cx="3507740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30480" indent="0" algn="ctr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ОСНОВНЫЕ ПОКАЗАТЕЛИ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СОЦИАЛЬНО - ЭКОНОМИЧЕСКОГО РАЗВИТИЯ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40996" y="1221426"/>
            <a:ext cx="2349804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5720">
              <a:lnSpc>
                <a:spcPct val="100000"/>
              </a:lnSpc>
              <a:spcBef>
                <a:spcPts val="105"/>
              </a:spcBef>
            </a:pPr>
            <a:r>
              <a:rPr sz="10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РЕД</a:t>
            </a:r>
            <a:r>
              <a:rPr sz="1000" b="1" spc="-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Н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ЕМ</a:t>
            </a:r>
            <a:r>
              <a:rPr sz="10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ЕСЯ</a:t>
            </a:r>
            <a:r>
              <a:rPr sz="1000" b="1" spc="-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Ч</a:t>
            </a:r>
            <a:r>
              <a:rPr sz="10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Н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АЯ</a:t>
            </a:r>
            <a:r>
              <a:rPr sz="1000" b="1" spc="-4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000" b="1" spc="-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ОП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ЛА</a:t>
            </a:r>
            <a:r>
              <a:rPr sz="1000" b="1" spc="-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ТА  ТР</a:t>
            </a:r>
            <a:r>
              <a:rPr sz="1000" b="1" spc="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У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ДА</a:t>
            </a:r>
            <a:r>
              <a:rPr sz="1000" b="1" spc="-2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РА</a:t>
            </a:r>
            <a:r>
              <a:rPr sz="1000" b="1" spc="-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БОТ</a:t>
            </a:r>
            <a:r>
              <a:rPr sz="10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Н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ИК</a:t>
            </a:r>
            <a:r>
              <a:rPr sz="1000" b="1" spc="-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В,</a:t>
            </a:r>
            <a:r>
              <a:rPr sz="1000" b="1" spc="-3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РУ</a:t>
            </a:r>
            <a:r>
              <a:rPr sz="1000" b="1" spc="-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Б</a:t>
            </a:r>
            <a:r>
              <a:rPr sz="1000" b="1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ЛЕЙ</a:t>
            </a:r>
            <a:endParaRPr sz="10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84196" y="1160192"/>
            <a:ext cx="6173026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ЧИСЛЕННОСТЬ ЗАРЕГИСТИРОВАННЫХ </a:t>
            </a:r>
            <a:r>
              <a:rPr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ПРЕДПРИЯТИЙ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 НА 01.01.2025 г</a:t>
            </a:r>
            <a:r>
              <a:rPr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.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 – 638 ед.</a:t>
            </a:r>
            <a:endParaRPr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5702" y="220091"/>
            <a:ext cx="592074" cy="869950"/>
          </a:xfrm>
          <a:prstGeom prst="rect">
            <a:avLst/>
          </a:prstGeom>
        </p:spPr>
      </p:pic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5057240"/>
              </p:ext>
            </p:extLst>
          </p:nvPr>
        </p:nvGraphicFramePr>
        <p:xfrm>
          <a:off x="3581400" y="1684538"/>
          <a:ext cx="4667251" cy="3491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7806514" y="2080579"/>
            <a:ext cx="609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334</a:t>
            </a:r>
            <a:endParaRPr lang="ru-RU" sz="1000" dirty="0"/>
          </a:p>
        </p:txBody>
      </p:sp>
      <p:sp>
        <p:nvSpPr>
          <p:cNvPr id="22" name="TextBox 21"/>
          <p:cNvSpPr txBox="1"/>
          <p:nvPr/>
        </p:nvSpPr>
        <p:spPr>
          <a:xfrm>
            <a:off x="6635037" y="2911284"/>
            <a:ext cx="4325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138</a:t>
            </a:r>
            <a:endParaRPr lang="ru-RU" sz="1000" dirty="0"/>
          </a:p>
        </p:txBody>
      </p:sp>
      <p:sp>
        <p:nvSpPr>
          <p:cNvPr id="23" name="TextBox 22"/>
          <p:cNvSpPr txBox="1"/>
          <p:nvPr/>
        </p:nvSpPr>
        <p:spPr>
          <a:xfrm>
            <a:off x="7676876" y="3409461"/>
            <a:ext cx="3877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112</a:t>
            </a:r>
            <a:endParaRPr lang="ru-RU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8064607" y="3789762"/>
            <a:ext cx="5413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99</a:t>
            </a:r>
            <a:endParaRPr lang="ru-RU" sz="1000" dirty="0"/>
          </a:p>
        </p:txBody>
      </p:sp>
      <p:sp>
        <p:nvSpPr>
          <p:cNvPr id="25" name="TextBox 24"/>
          <p:cNvSpPr txBox="1"/>
          <p:nvPr/>
        </p:nvSpPr>
        <p:spPr>
          <a:xfrm>
            <a:off x="7897646" y="4143683"/>
            <a:ext cx="3456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58</a:t>
            </a:r>
            <a:endParaRPr lang="ru-RU" sz="1000" dirty="0"/>
          </a:p>
        </p:txBody>
      </p:sp>
      <p:sp>
        <p:nvSpPr>
          <p:cNvPr id="26" name="TextBox 25"/>
          <p:cNvSpPr txBox="1"/>
          <p:nvPr/>
        </p:nvSpPr>
        <p:spPr>
          <a:xfrm>
            <a:off x="7218102" y="4676060"/>
            <a:ext cx="3429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39</a:t>
            </a:r>
            <a:endParaRPr lang="ru-RU" sz="1000" dirty="0"/>
          </a:p>
        </p:txBody>
      </p:sp>
      <p:sp>
        <p:nvSpPr>
          <p:cNvPr id="27" name="object 6"/>
          <p:cNvSpPr txBox="1"/>
          <p:nvPr/>
        </p:nvSpPr>
        <p:spPr>
          <a:xfrm>
            <a:off x="4747944" y="545560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390528"/>
              </p:ext>
            </p:extLst>
          </p:nvPr>
        </p:nvGraphicFramePr>
        <p:xfrm>
          <a:off x="268350" y="1382047"/>
          <a:ext cx="2895600" cy="1781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2743387"/>
              </p:ext>
            </p:extLst>
          </p:nvPr>
        </p:nvGraphicFramePr>
        <p:xfrm>
          <a:off x="228600" y="3181350"/>
          <a:ext cx="2971800" cy="2042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465" y="237743"/>
            <a:ext cx="9110472" cy="902208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5116512"/>
            <a:ext cx="9144000" cy="28575"/>
          </a:xfrm>
          <a:custGeom>
            <a:avLst/>
            <a:gdLst/>
            <a:ahLst/>
            <a:cxnLst/>
            <a:rect l="l" t="t" r="r" b="b"/>
            <a:pathLst>
              <a:path w="9144000" h="28575">
                <a:moveTo>
                  <a:pt x="0" y="28576"/>
                </a:moveTo>
                <a:lnTo>
                  <a:pt x="9144000" y="28576"/>
                </a:lnTo>
                <a:lnTo>
                  <a:pt x="9144000" y="0"/>
                </a:lnTo>
                <a:lnTo>
                  <a:pt x="0" y="0"/>
                </a:lnTo>
                <a:lnTo>
                  <a:pt x="0" y="285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12</a:t>
            </a:fld>
            <a:endParaRPr sz="1000"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5954" y="1157006"/>
            <a:ext cx="8305003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214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ОБЪЕМ</a:t>
            </a:r>
            <a:r>
              <a:rPr sz="12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ИНВЕСТИЦИЙ</a:t>
            </a:r>
            <a:r>
              <a:rPr sz="1200" b="1" spc="3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В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ОСНОВНОЙ</a:t>
            </a:r>
            <a:r>
              <a:rPr sz="1200" b="1" spc="2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КАПИТАЛ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ПО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КРУГУ</a:t>
            </a:r>
            <a:r>
              <a:rPr sz="1200" b="1" spc="2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КРУПНЫХ</a:t>
            </a:r>
            <a:r>
              <a:rPr sz="1200" b="1" spc="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b="1" spc="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СРЕДНИХ</a:t>
            </a:r>
            <a:r>
              <a:rPr sz="1200" b="1" spc="2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ПРЕДПРИЯТИЙ</a:t>
            </a:r>
            <a:endParaRPr sz="1200" b="1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4247515" algn="l"/>
              </a:tabLst>
            </a:pPr>
            <a:r>
              <a:rPr sz="1050" b="1" spc="-5" dirty="0">
                <a:solidFill>
                  <a:srgbClr val="1708DF"/>
                </a:solidFill>
                <a:latin typeface="Footlight MT Light" pitchFamily="18" charset="0"/>
                <a:cs typeface="Calibri"/>
              </a:rPr>
              <a:t>	</a:t>
            </a:r>
            <a:endParaRPr sz="1050" dirty="0">
              <a:latin typeface="Footlight MT Light" pitchFamily="18" charset="0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56126" y="254000"/>
            <a:ext cx="536575" cy="7715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2400" y="1476731"/>
            <a:ext cx="2097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1">
                    <a:lumMod val="75000"/>
                  </a:schemeClr>
                </a:solidFill>
              </a:rPr>
              <a:t>ИНВЕСТИЦИИ В ОСНОВНОЙ </a:t>
            </a:r>
            <a:r>
              <a:rPr lang="ru-RU" sz="1000" b="1" dirty="0" smtClean="0">
                <a:solidFill>
                  <a:schemeClr val="accent1">
                    <a:lumMod val="75000"/>
                  </a:schemeClr>
                </a:solidFill>
              </a:rPr>
              <a:t>КАПИТАЛ, ТЫС.РУБ.</a:t>
            </a:r>
            <a:endParaRPr lang="ru-RU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03846" y="1409640"/>
            <a:ext cx="2057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00" b="1" spc="-5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ПО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 ИСТОЧНИАМ</a:t>
            </a:r>
            <a:r>
              <a:rPr lang="ru-RU" sz="1000" b="1" spc="-25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 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ФИНАНСИРОВАНИЯ,</a:t>
            </a:r>
            <a:r>
              <a:rPr lang="ru-RU" sz="1000" b="1" spc="-25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 </a:t>
            </a:r>
            <a:r>
              <a:rPr lang="ru-RU" sz="1000" b="1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ТЫС.</a:t>
            </a:r>
            <a:r>
              <a:rPr lang="ru-RU" sz="1000" b="1" spc="-25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 </a:t>
            </a:r>
            <a:r>
              <a:rPr lang="ru-RU" sz="1000" b="1" spc="-5" dirty="0">
                <a:solidFill>
                  <a:schemeClr val="accent1">
                    <a:lumMod val="75000"/>
                  </a:schemeClr>
                </a:solidFill>
                <a:cs typeface="Calibri"/>
              </a:rPr>
              <a:t>РУБЛЕЙ</a:t>
            </a:r>
            <a:endParaRPr lang="ru-RU" sz="1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1196877"/>
              </p:ext>
            </p:extLst>
          </p:nvPr>
        </p:nvGraphicFramePr>
        <p:xfrm>
          <a:off x="152400" y="1676786"/>
          <a:ext cx="3823677" cy="2381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1" name="object 5"/>
          <p:cNvSpPr txBox="1">
            <a:spLocks/>
          </p:cNvSpPr>
          <p:nvPr/>
        </p:nvSpPr>
        <p:spPr>
          <a:xfrm>
            <a:off x="228600" y="414068"/>
            <a:ext cx="3507740" cy="659796"/>
          </a:xfrm>
          <a:prstGeom prst="rect">
            <a:avLst/>
          </a:prstGeom>
          <a:effectLst/>
        </p:spPr>
        <p:txBody>
          <a:bodyPr vert="horz" wrap="square" lIns="0" tIns="13335" rIns="0" bIns="0" rtlCol="0" anchor="t" anchorCtr="0">
            <a:sp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30480" indent="0" algn="ctr">
              <a:spcBef>
                <a:spcPts val="105"/>
              </a:spcBef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ОСНОВНЫЕ ПОКАЗАТЕЛИ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СОЦИАЛЬНО - ЭКОНОМИЧЕСКОГО РАЗВИТИЯ</a:t>
            </a:r>
            <a:endParaRPr lang="ru-RU"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22" name="object 6"/>
          <p:cNvSpPr txBox="1"/>
          <p:nvPr/>
        </p:nvSpPr>
        <p:spPr>
          <a:xfrm>
            <a:off x="4747944" y="545560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3955821"/>
              </p:ext>
            </p:extLst>
          </p:nvPr>
        </p:nvGraphicFramePr>
        <p:xfrm>
          <a:off x="3124200" y="1962150"/>
          <a:ext cx="59436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7" y="109728"/>
            <a:ext cx="9092184" cy="9006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116512"/>
            <a:ext cx="9144000" cy="28575"/>
          </a:xfrm>
          <a:custGeom>
            <a:avLst/>
            <a:gdLst/>
            <a:ahLst/>
            <a:cxnLst/>
            <a:rect l="l" t="t" r="r" b="b"/>
            <a:pathLst>
              <a:path w="9144000" h="28575">
                <a:moveTo>
                  <a:pt x="0" y="28576"/>
                </a:moveTo>
                <a:lnTo>
                  <a:pt x="9144000" y="28576"/>
                </a:lnTo>
                <a:lnTo>
                  <a:pt x="9144000" y="0"/>
                </a:lnTo>
                <a:lnTo>
                  <a:pt x="0" y="0"/>
                </a:lnTo>
                <a:lnTo>
                  <a:pt x="0" y="285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13</a:t>
            </a:fld>
            <a:endParaRPr sz="1000"/>
          </a:p>
        </p:txBody>
      </p:sp>
      <p:sp>
        <p:nvSpPr>
          <p:cNvPr id="7" name="object 7"/>
          <p:cNvSpPr txBox="1"/>
          <p:nvPr/>
        </p:nvSpPr>
        <p:spPr>
          <a:xfrm>
            <a:off x="25864" y="1013813"/>
            <a:ext cx="9031223" cy="52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59485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ХАРАКТЕРИСТИКА</a:t>
            </a:r>
            <a:r>
              <a:rPr sz="1200" b="1" spc="3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ОСНОВНЫХ</a:t>
            </a:r>
            <a:r>
              <a:rPr sz="1200" b="1" spc="2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ВИДОВ</a:t>
            </a:r>
            <a:r>
              <a:rPr sz="1200" b="1" spc="4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ЭКОНОМИЧЕСКОЙ</a:t>
            </a:r>
            <a:r>
              <a:rPr sz="1200" b="1" spc="5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ДЕЯТЕЛЬНОСТИ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3251835" algn="l"/>
              </a:tabLst>
            </a:pPr>
            <a:r>
              <a:rPr lang="ru-RU" sz="1000" b="1" spc="-10" dirty="0">
                <a:solidFill>
                  <a:srgbClr val="1708DF"/>
                </a:solidFill>
                <a:latin typeface="Calibri"/>
                <a:cs typeface="Calibri"/>
              </a:rPr>
              <a:t> </a:t>
            </a:r>
            <a:r>
              <a:rPr sz="1100" b="1" spc="-10" dirty="0" smtClean="0">
                <a:solidFill>
                  <a:schemeClr val="accent4">
                    <a:lumMod val="50000"/>
                  </a:schemeClr>
                </a:solidFill>
                <a:latin typeface="Footlight MT Light" pitchFamily="18" charset="0"/>
                <a:cs typeface="Calibri"/>
              </a:rPr>
              <a:t>ПРОМЫШЛЕННОСТЬ</a:t>
            </a:r>
            <a:r>
              <a:rPr sz="1000" b="1" spc="-10" dirty="0">
                <a:solidFill>
                  <a:srgbClr val="1708DF"/>
                </a:solidFill>
                <a:latin typeface="Footlight MT Light" pitchFamily="18" charset="0"/>
                <a:cs typeface="Calibri"/>
              </a:rPr>
              <a:t>	</a:t>
            </a:r>
            <a:r>
              <a:rPr lang="ru-RU" sz="1000" b="1" spc="-10" dirty="0">
                <a:solidFill>
                  <a:srgbClr val="1708DF"/>
                </a:solidFill>
                <a:latin typeface="Calibri"/>
                <a:cs typeface="Calibri"/>
              </a:rPr>
              <a:t>                </a:t>
            </a:r>
            <a:r>
              <a:rPr lang="ru-RU" sz="1000" b="1" spc="-10" dirty="0" smtClean="0">
                <a:solidFill>
                  <a:srgbClr val="1708DF"/>
                </a:solidFill>
                <a:latin typeface="Calibri"/>
                <a:cs typeface="Calibri"/>
              </a:rPr>
              <a:t>                                                                                                                                                  </a:t>
            </a:r>
            <a:r>
              <a:rPr sz="1100" b="1" spc="-5" dirty="0" smtClean="0">
                <a:solidFill>
                  <a:schemeClr val="accent4">
                    <a:lumMod val="50000"/>
                  </a:schemeClr>
                </a:solidFill>
                <a:latin typeface="Footlight MT Light" pitchFamily="18" charset="0"/>
                <a:cs typeface="Calibri"/>
              </a:rPr>
              <a:t>СТРОИТЕЛЬСТВО</a:t>
            </a:r>
            <a:endParaRPr sz="1100" dirty="0">
              <a:solidFill>
                <a:schemeClr val="accent4">
                  <a:lumMod val="50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29400" y="1720772"/>
            <a:ext cx="2376805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r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Ввод</a:t>
            </a:r>
            <a:r>
              <a:rPr sz="1100" b="1" spc="2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действие</a:t>
            </a:r>
            <a:r>
              <a:rPr sz="1100" b="1" spc="-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жилых</a:t>
            </a:r>
            <a:r>
              <a:rPr sz="11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домов</a:t>
            </a:r>
            <a:r>
              <a:rPr sz="1100" b="1" spc="-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за счет </a:t>
            </a:r>
            <a:r>
              <a:rPr sz="1100" b="1" spc="-2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всех</a:t>
            </a:r>
            <a:r>
              <a:rPr sz="1100" b="1" spc="-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источников</a:t>
            </a:r>
            <a:r>
              <a:rPr sz="1100" b="1" spc="-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финансирования,</a:t>
            </a:r>
            <a:endParaRPr sz="11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marL="32384" algn="r">
              <a:lnSpc>
                <a:spcPct val="100000"/>
              </a:lnSpc>
            </a:pP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тыс.</a:t>
            </a:r>
            <a:r>
              <a:rPr sz="1100" b="1" spc="-4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кв.</a:t>
            </a:r>
            <a:r>
              <a:rPr sz="11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</a:t>
            </a:r>
            <a:endParaRPr sz="11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86173" y="565226"/>
            <a:ext cx="276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</a:t>
            </a:r>
            <a:r>
              <a:rPr sz="1000" dirty="0">
                <a:latin typeface="Calibri"/>
                <a:cs typeface="Calibri"/>
              </a:rPr>
              <a:t>Е</a:t>
            </a:r>
            <a:r>
              <a:rPr sz="1000" spc="-5" dirty="0">
                <a:latin typeface="Calibri"/>
                <a:cs typeface="Calibri"/>
              </a:rPr>
              <a:t>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56126" y="163512"/>
            <a:ext cx="536575" cy="773112"/>
          </a:xfrm>
          <a:prstGeom prst="rect">
            <a:avLst/>
          </a:prstGeom>
        </p:spPr>
      </p:pic>
      <p:sp>
        <p:nvSpPr>
          <p:cNvPr id="18" name="object 12"/>
          <p:cNvSpPr txBox="1"/>
          <p:nvPr/>
        </p:nvSpPr>
        <p:spPr>
          <a:xfrm>
            <a:off x="76200" y="1657350"/>
            <a:ext cx="4109973" cy="3149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0080">
              <a:lnSpc>
                <a:spcPct val="100000"/>
              </a:lnSpc>
              <a:spcBef>
                <a:spcPts val="100"/>
              </a:spcBef>
            </a:pPr>
            <a:r>
              <a:rPr lang="ru-RU" sz="1100" b="1" spc="-5" dirty="0">
                <a:solidFill>
                  <a:srgbClr val="002060"/>
                </a:solidFill>
                <a:cs typeface="Calibri"/>
              </a:rPr>
              <a:t>КРУПНЕЙШИЕ ПРЕДПРИЯТИЯ</a:t>
            </a:r>
            <a:endParaRPr sz="1100" b="1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marL="184150" indent="-171450">
              <a:lnSpc>
                <a:spcPct val="100000"/>
              </a:lnSpc>
              <a:spcBef>
                <a:spcPts val="735"/>
              </a:spcBef>
              <a:buFont typeface="Arial" pitchFamily="34" charset="0"/>
              <a:buChar char="•"/>
            </a:pPr>
            <a:r>
              <a:rPr sz="1100" spc="-5" dirty="0">
                <a:latin typeface="Footlight MT Light" pitchFamily="18" charset="0"/>
                <a:cs typeface="Calibri"/>
              </a:rPr>
              <a:t>АО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«Вяртсильский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метизный завод»,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84150" indent="-171450">
              <a:lnSpc>
                <a:spcPct val="100000"/>
              </a:lnSpc>
              <a:buFont typeface="Arial" pitchFamily="34" charset="0"/>
              <a:buChar char="•"/>
            </a:pPr>
            <a:r>
              <a:rPr sz="1100" dirty="0">
                <a:latin typeface="Footlight MT Light" pitchFamily="18" charset="0"/>
                <a:cs typeface="Calibri"/>
              </a:rPr>
              <a:t>ООО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«Сортавальский</a:t>
            </a:r>
            <a:r>
              <a:rPr sz="1100" spc="-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дробильно-сортировочный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завод»,</a:t>
            </a:r>
            <a:r>
              <a:rPr sz="1100" spc="-25" dirty="0">
                <a:latin typeface="Footlight MT Light" pitchFamily="18" charset="0"/>
                <a:cs typeface="Calibri"/>
              </a:rPr>
              <a:t> </a:t>
            </a:r>
            <a:endParaRPr lang="ru-RU" sz="1100" spc="-25" dirty="0">
              <a:cs typeface="Calibri"/>
            </a:endParaRPr>
          </a:p>
          <a:p>
            <a:pPr marL="184150" indent="-17145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dirty="0" smtClean="0">
                <a:latin typeface="Footlight MT Light" pitchFamily="18" charset="0"/>
                <a:cs typeface="Calibri"/>
              </a:rPr>
              <a:t>ООО </a:t>
            </a:r>
            <a:r>
              <a:rPr sz="1100" spc="-5" dirty="0" smtClean="0">
                <a:latin typeface="Footlight MT Light" pitchFamily="18" charset="0"/>
                <a:cs typeface="Calibri"/>
              </a:rPr>
              <a:t>«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Карелприродресурс</a:t>
            </a:r>
            <a:r>
              <a:rPr sz="1100" spc="-5" dirty="0">
                <a:latin typeface="Footlight MT Light" pitchFamily="18" charset="0"/>
                <a:cs typeface="Calibri"/>
              </a:rPr>
              <a:t>»,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84150" marR="1174115" indent="-171450">
              <a:lnSpc>
                <a:spcPct val="100000"/>
              </a:lnSpc>
              <a:buFont typeface="Arial" pitchFamily="34" charset="0"/>
              <a:buChar char="•"/>
            </a:pPr>
            <a:r>
              <a:rPr sz="1100" dirty="0">
                <a:latin typeface="Footlight MT Light" pitchFamily="18" charset="0"/>
                <a:cs typeface="Calibri"/>
              </a:rPr>
              <a:t>ООО</a:t>
            </a:r>
            <a:r>
              <a:rPr sz="1100" spc="2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«Сортавальский</a:t>
            </a:r>
            <a:r>
              <a:rPr sz="1100" spc="19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лесозавод»,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endParaRPr lang="ru-RU" sz="1100" dirty="0">
              <a:cs typeface="Calibri"/>
            </a:endParaRPr>
          </a:p>
          <a:p>
            <a:pPr marL="184150" marR="1174115" indent="-171450">
              <a:lnSpc>
                <a:spcPct val="100000"/>
              </a:lnSpc>
              <a:buFont typeface="Arial" pitchFamily="34" charset="0"/>
              <a:buChar char="•"/>
            </a:pPr>
            <a:r>
              <a:rPr sz="1100" dirty="0">
                <a:latin typeface="Footlight MT Light" pitchFamily="18" charset="0"/>
                <a:cs typeface="Calibri"/>
              </a:rPr>
              <a:t>ООО </a:t>
            </a:r>
            <a:r>
              <a:rPr sz="1100" spc="-5" dirty="0">
                <a:latin typeface="Footlight MT Light" pitchFamily="18" charset="0"/>
                <a:cs typeface="Calibri"/>
              </a:rPr>
              <a:t>«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Сортавальски</a:t>
            </a:r>
            <a:r>
              <a:rPr lang="ru-RU" sz="1100" spc="-5" dirty="0" smtClean="0">
                <a:latin typeface="Footlight MT Light" pitchFamily="18" charset="0"/>
                <a:cs typeface="Calibri"/>
              </a:rPr>
              <a:t>й </a:t>
            </a:r>
            <a:r>
              <a:rPr lang="ru-RU" sz="1100" spc="-5" dirty="0" err="1" smtClean="0">
                <a:latin typeface="Footlight MT Light" pitchFamily="18" charset="0"/>
                <a:cs typeface="Calibri"/>
              </a:rPr>
              <a:t>хле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бокомбинат</a:t>
            </a:r>
            <a:r>
              <a:rPr lang="ru-RU" sz="1100" spc="-5" dirty="0">
                <a:latin typeface="Footlight MT Light" pitchFamily="18" charset="0"/>
                <a:cs typeface="Calibri"/>
              </a:rPr>
              <a:t> </a:t>
            </a:r>
            <a:endParaRPr lang="ru-RU" sz="1100" spc="-5" dirty="0" smtClean="0">
              <a:latin typeface="Footlight MT Light" pitchFamily="18" charset="0"/>
              <a:cs typeface="Calibri"/>
            </a:endParaRPr>
          </a:p>
          <a:p>
            <a:pPr marL="184150" marR="1174115" indent="-171450">
              <a:lnSpc>
                <a:spcPct val="100000"/>
              </a:lnSpc>
              <a:buFont typeface="Arial" pitchFamily="34" charset="0"/>
              <a:buChar char="•"/>
            </a:pPr>
            <a:r>
              <a:rPr lang="ru-RU" sz="1100" spc="-5" dirty="0" smtClean="0">
                <a:latin typeface="Footlight MT Light" pitchFamily="18" charset="0"/>
                <a:cs typeface="Calibri"/>
              </a:rPr>
              <a:t>ООО «СП Лес»</a:t>
            </a:r>
            <a:endParaRPr lang="ru-RU" sz="1100" spc="-5" dirty="0">
              <a:cs typeface="Calibri"/>
            </a:endParaRPr>
          </a:p>
          <a:p>
            <a:pPr marL="12700" marR="1174115">
              <a:lnSpc>
                <a:spcPct val="100000"/>
              </a:lnSpc>
            </a:pPr>
            <a:r>
              <a:rPr sz="1100" b="1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Основные</a:t>
            </a:r>
            <a:r>
              <a:rPr sz="1100" b="1" spc="-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виды</a:t>
            </a:r>
            <a:r>
              <a:rPr sz="1100" b="1" spc="-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экономической</a:t>
            </a:r>
            <a:r>
              <a:rPr sz="1100" b="1" spc="-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деятельности</a:t>
            </a:r>
            <a:r>
              <a:rPr sz="1100" b="1" spc="-5" dirty="0">
                <a:latin typeface="Footlight MT Light" pitchFamily="18" charset="0"/>
                <a:cs typeface="Calibri"/>
              </a:rPr>
              <a:t>:</a:t>
            </a:r>
            <a:endParaRPr sz="1100" b="1" dirty="0">
              <a:latin typeface="Footlight MT Light" pitchFamily="18" charset="0"/>
              <a:cs typeface="Calibri"/>
            </a:endParaRPr>
          </a:p>
          <a:p>
            <a:pPr marL="73660" indent="-60960">
              <a:lnSpc>
                <a:spcPct val="100000"/>
              </a:lnSpc>
              <a:buChar char="-"/>
              <a:tabLst>
                <a:tab pos="73660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лесное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хозяйство</a:t>
            </a:r>
            <a:r>
              <a:rPr sz="1100" spc="-4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и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предоставление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услуг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в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этой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области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73660" indent="-60960">
              <a:lnSpc>
                <a:spcPct val="100000"/>
              </a:lnSpc>
              <a:buChar char="-"/>
              <a:tabLst>
                <a:tab pos="73660" algn="l"/>
              </a:tabLst>
            </a:pPr>
            <a:r>
              <a:rPr sz="1100" dirty="0">
                <a:latin typeface="Footlight MT Light" pitchFamily="18" charset="0"/>
                <a:cs typeface="Calibri"/>
              </a:rPr>
              <a:t>добыча</a:t>
            </a:r>
            <a:r>
              <a:rPr sz="1100" spc="-4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полезных</a:t>
            </a:r>
            <a:r>
              <a:rPr sz="1100" spc="-4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ископаемых</a:t>
            </a:r>
          </a:p>
          <a:p>
            <a:pPr marL="73660" indent="-60960">
              <a:lnSpc>
                <a:spcPct val="100000"/>
              </a:lnSpc>
              <a:buChar char="-"/>
              <a:tabLst>
                <a:tab pos="73660" algn="l"/>
              </a:tabLst>
            </a:pPr>
            <a:r>
              <a:rPr sz="1100" dirty="0">
                <a:latin typeface="Footlight MT Light" pitchFamily="18" charset="0"/>
                <a:cs typeface="Calibri"/>
              </a:rPr>
              <a:t>п</a:t>
            </a:r>
            <a:r>
              <a:rPr sz="1100" spc="-5" dirty="0">
                <a:latin typeface="Footlight MT Light" pitchFamily="18" charset="0"/>
                <a:cs typeface="Calibri"/>
              </a:rPr>
              <a:t>р</a:t>
            </a:r>
            <a:r>
              <a:rPr sz="1100" dirty="0">
                <a:latin typeface="Footlight MT Light" pitchFamily="18" charset="0"/>
                <a:cs typeface="Calibri"/>
              </a:rPr>
              <a:t>оизв</a:t>
            </a:r>
            <a:r>
              <a:rPr sz="1100" spc="5" dirty="0">
                <a:latin typeface="Footlight MT Light" pitchFamily="18" charset="0"/>
                <a:cs typeface="Calibri"/>
              </a:rPr>
              <a:t>о</a:t>
            </a:r>
            <a:r>
              <a:rPr sz="1100" spc="-5" dirty="0">
                <a:latin typeface="Footlight MT Light" pitchFamily="18" charset="0"/>
                <a:cs typeface="Calibri"/>
              </a:rPr>
              <a:t>д</a:t>
            </a:r>
            <a:r>
              <a:rPr sz="1100" spc="-10" dirty="0">
                <a:latin typeface="Footlight MT Light" pitchFamily="18" charset="0"/>
                <a:cs typeface="Calibri"/>
              </a:rPr>
              <a:t>с</a:t>
            </a:r>
            <a:r>
              <a:rPr sz="1100" spc="-5" dirty="0">
                <a:latin typeface="Footlight MT Light" pitchFamily="18" charset="0"/>
                <a:cs typeface="Calibri"/>
              </a:rPr>
              <a:t>тв</a:t>
            </a:r>
            <a:r>
              <a:rPr sz="1100" dirty="0">
                <a:latin typeface="Footlight MT Light" pitchFamily="18" charset="0"/>
                <a:cs typeface="Calibri"/>
              </a:rPr>
              <a:t>о</a:t>
            </a:r>
            <a:r>
              <a:rPr sz="1100" spc="-4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г</a:t>
            </a:r>
            <a:r>
              <a:rPr sz="1100" spc="5" dirty="0">
                <a:latin typeface="Footlight MT Light" pitchFamily="18" charset="0"/>
                <a:cs typeface="Calibri"/>
              </a:rPr>
              <a:t>о</a:t>
            </a:r>
            <a:r>
              <a:rPr sz="1100" spc="-5" dirty="0">
                <a:latin typeface="Footlight MT Light" pitchFamily="18" charset="0"/>
                <a:cs typeface="Calibri"/>
              </a:rPr>
              <a:t>т</a:t>
            </a:r>
            <a:r>
              <a:rPr sz="1100" dirty="0">
                <a:latin typeface="Footlight MT Light" pitchFamily="18" charset="0"/>
                <a:cs typeface="Calibri"/>
              </a:rPr>
              <a:t>овых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м</a:t>
            </a:r>
            <a:r>
              <a:rPr sz="1100" spc="-5" dirty="0">
                <a:latin typeface="Footlight MT Light" pitchFamily="18" charset="0"/>
                <a:cs typeface="Calibri"/>
              </a:rPr>
              <a:t>етал</a:t>
            </a:r>
            <a:r>
              <a:rPr sz="1100" spc="-10" dirty="0">
                <a:latin typeface="Footlight MT Light" pitchFamily="18" charset="0"/>
                <a:cs typeface="Calibri"/>
              </a:rPr>
              <a:t>л</a:t>
            </a:r>
            <a:r>
              <a:rPr sz="1100" dirty="0">
                <a:latin typeface="Footlight MT Light" pitchFamily="18" charset="0"/>
                <a:cs typeface="Calibri"/>
              </a:rPr>
              <a:t>ич</a:t>
            </a:r>
            <a:r>
              <a:rPr sz="1100" spc="-10" dirty="0">
                <a:latin typeface="Footlight MT Light" pitchFamily="18" charset="0"/>
                <a:cs typeface="Calibri"/>
              </a:rPr>
              <a:t>е</a:t>
            </a:r>
            <a:r>
              <a:rPr sz="1100" dirty="0">
                <a:latin typeface="Footlight MT Light" pitchFamily="18" charset="0"/>
                <a:cs typeface="Calibri"/>
              </a:rPr>
              <a:t>ск</a:t>
            </a:r>
            <a:r>
              <a:rPr sz="1100" spc="5" dirty="0">
                <a:latin typeface="Footlight MT Light" pitchFamily="18" charset="0"/>
                <a:cs typeface="Calibri"/>
              </a:rPr>
              <a:t>и</a:t>
            </a:r>
            <a:r>
              <a:rPr sz="1100" dirty="0">
                <a:latin typeface="Footlight MT Light" pitchFamily="18" charset="0"/>
                <a:cs typeface="Calibri"/>
              </a:rPr>
              <a:t>х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из</a:t>
            </a:r>
            <a:r>
              <a:rPr sz="1100" spc="-5" dirty="0">
                <a:latin typeface="Footlight MT Light" pitchFamily="18" charset="0"/>
                <a:cs typeface="Calibri"/>
              </a:rPr>
              <a:t>де</a:t>
            </a:r>
            <a:r>
              <a:rPr sz="1100" spc="-10" dirty="0">
                <a:latin typeface="Footlight MT Light" pitchFamily="18" charset="0"/>
                <a:cs typeface="Calibri"/>
              </a:rPr>
              <a:t>л</a:t>
            </a:r>
            <a:r>
              <a:rPr sz="1100" dirty="0">
                <a:latin typeface="Footlight MT Light" pitchFamily="18" charset="0"/>
                <a:cs typeface="Calibri"/>
              </a:rPr>
              <a:t>ий</a:t>
            </a:r>
          </a:p>
          <a:p>
            <a:pPr marL="73660" indent="-60960">
              <a:lnSpc>
                <a:spcPct val="100000"/>
              </a:lnSpc>
              <a:buChar char="-"/>
              <a:tabLst>
                <a:tab pos="73660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обработка</a:t>
            </a:r>
            <a:r>
              <a:rPr sz="1100" spc="-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древесины</a:t>
            </a:r>
            <a:r>
              <a:rPr sz="1100" spc="-2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и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производство</a:t>
            </a:r>
            <a:r>
              <a:rPr sz="1100" spc="-4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изделий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из</a:t>
            </a:r>
            <a:r>
              <a:rPr sz="1100" spc="-5" dirty="0">
                <a:latin typeface="Footlight MT Light" pitchFamily="18" charset="0"/>
                <a:cs typeface="Calibri"/>
              </a:rPr>
              <a:t> дерева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73660" indent="-60960">
              <a:lnSpc>
                <a:spcPct val="100000"/>
              </a:lnSpc>
              <a:buChar char="-"/>
              <a:tabLst>
                <a:tab pos="73660" algn="l"/>
              </a:tabLst>
            </a:pPr>
            <a:r>
              <a:rPr sz="1100" dirty="0">
                <a:latin typeface="Footlight MT Light" pitchFamily="18" charset="0"/>
                <a:cs typeface="Calibri"/>
              </a:rPr>
              <a:t>п</a:t>
            </a:r>
            <a:r>
              <a:rPr sz="1100" spc="-5" dirty="0">
                <a:latin typeface="Footlight MT Light" pitchFamily="18" charset="0"/>
                <a:cs typeface="Calibri"/>
              </a:rPr>
              <a:t>р</a:t>
            </a:r>
            <a:r>
              <a:rPr sz="1100" dirty="0">
                <a:latin typeface="Footlight MT Light" pitchFamily="18" charset="0"/>
                <a:cs typeface="Calibri"/>
              </a:rPr>
              <a:t>оизв</a:t>
            </a:r>
            <a:r>
              <a:rPr sz="1100" spc="5" dirty="0">
                <a:latin typeface="Footlight MT Light" pitchFamily="18" charset="0"/>
                <a:cs typeface="Calibri"/>
              </a:rPr>
              <a:t>о</a:t>
            </a:r>
            <a:r>
              <a:rPr sz="1100" spc="-5" dirty="0">
                <a:latin typeface="Footlight MT Light" pitchFamily="18" charset="0"/>
                <a:cs typeface="Calibri"/>
              </a:rPr>
              <a:t>д</a:t>
            </a:r>
            <a:r>
              <a:rPr sz="1100" spc="-10" dirty="0">
                <a:latin typeface="Footlight MT Light" pitchFamily="18" charset="0"/>
                <a:cs typeface="Calibri"/>
              </a:rPr>
              <a:t>с</a:t>
            </a:r>
            <a:r>
              <a:rPr sz="1100" spc="-5" dirty="0">
                <a:latin typeface="Footlight MT Light" pitchFamily="18" charset="0"/>
                <a:cs typeface="Calibri"/>
              </a:rPr>
              <a:t>тв</a:t>
            </a:r>
            <a:r>
              <a:rPr sz="1100" dirty="0">
                <a:latin typeface="Footlight MT Light" pitchFamily="18" charset="0"/>
                <a:cs typeface="Calibri"/>
              </a:rPr>
              <a:t>о</a:t>
            </a:r>
            <a:r>
              <a:rPr sz="1100" spc="-45" dirty="0">
                <a:latin typeface="Footlight MT Light" pitchFamily="18" charset="0"/>
                <a:cs typeface="Calibri"/>
              </a:rPr>
              <a:t> </a:t>
            </a:r>
            <a:r>
              <a:rPr sz="1100" dirty="0" err="1">
                <a:latin typeface="Footlight MT Light" pitchFamily="18" charset="0"/>
                <a:cs typeface="Calibri"/>
              </a:rPr>
              <a:t>пищ</a:t>
            </a:r>
            <a:r>
              <a:rPr sz="1100" spc="-10" dirty="0" err="1">
                <a:latin typeface="Footlight MT Light" pitchFamily="18" charset="0"/>
                <a:cs typeface="Calibri"/>
              </a:rPr>
              <a:t>е</a:t>
            </a:r>
            <a:r>
              <a:rPr sz="1100" dirty="0" err="1">
                <a:latin typeface="Footlight MT Light" pitchFamily="18" charset="0"/>
                <a:cs typeface="Calibri"/>
              </a:rPr>
              <a:t>вых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dirty="0" err="1">
                <a:latin typeface="Footlight MT Light" pitchFamily="18" charset="0"/>
                <a:cs typeface="Calibri"/>
              </a:rPr>
              <a:t>п</a:t>
            </a:r>
            <a:r>
              <a:rPr sz="1100" spc="-5" dirty="0" err="1">
                <a:latin typeface="Footlight MT Light" pitchFamily="18" charset="0"/>
                <a:cs typeface="Calibri"/>
              </a:rPr>
              <a:t>р</a:t>
            </a:r>
            <a:r>
              <a:rPr sz="1100" dirty="0" err="1">
                <a:latin typeface="Footlight MT Light" pitchFamily="18" charset="0"/>
                <a:cs typeface="Calibri"/>
              </a:rPr>
              <a:t>о</a:t>
            </a:r>
            <a:r>
              <a:rPr sz="1100" spc="-5" dirty="0" err="1">
                <a:latin typeface="Footlight MT Light" pitchFamily="18" charset="0"/>
                <a:cs typeface="Calibri"/>
              </a:rPr>
              <a:t>ду</a:t>
            </a:r>
            <a:r>
              <a:rPr sz="1100" dirty="0" err="1">
                <a:latin typeface="Footlight MT Light" pitchFamily="18" charset="0"/>
                <a:cs typeface="Calibri"/>
              </a:rPr>
              <a:t>к</a:t>
            </a:r>
            <a:r>
              <a:rPr sz="1100" spc="-5" dirty="0" err="1">
                <a:latin typeface="Footlight MT Light" pitchFamily="18" charset="0"/>
                <a:cs typeface="Calibri"/>
              </a:rPr>
              <a:t>т</a:t>
            </a:r>
            <a:r>
              <a:rPr sz="1100" dirty="0" err="1">
                <a:latin typeface="Footlight MT Light" pitchFamily="18" charset="0"/>
                <a:cs typeface="Calibri"/>
              </a:rPr>
              <a:t>ов</a:t>
            </a:r>
            <a:endParaRPr lang="ru-RU" sz="1100" dirty="0"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100" spc="-5" dirty="0" err="1">
                <a:latin typeface="Footlight MT Light" pitchFamily="18" charset="0"/>
                <a:cs typeface="Calibri"/>
              </a:rPr>
              <a:t>Численность</a:t>
            </a:r>
            <a:r>
              <a:rPr sz="1100" spc="-5" dirty="0">
                <a:latin typeface="Footlight MT Light" pitchFamily="18" charset="0"/>
                <a:cs typeface="Calibri"/>
              </a:rPr>
              <a:t> работающих </a:t>
            </a:r>
            <a:r>
              <a:rPr sz="1100" dirty="0">
                <a:latin typeface="Footlight MT Light" pitchFamily="18" charset="0"/>
                <a:cs typeface="Calibri"/>
              </a:rPr>
              <a:t>на </a:t>
            </a:r>
            <a:r>
              <a:rPr sz="1100" spc="-5" dirty="0">
                <a:latin typeface="Footlight MT Light" pitchFamily="18" charset="0"/>
                <a:cs typeface="Calibri"/>
              </a:rPr>
              <a:t>крупных </a:t>
            </a:r>
            <a:r>
              <a:rPr sz="1100" dirty="0">
                <a:latin typeface="Footlight MT Light" pitchFamily="18" charset="0"/>
                <a:cs typeface="Calibri"/>
              </a:rPr>
              <a:t>и </a:t>
            </a:r>
            <a:r>
              <a:rPr sz="1100" spc="-5" dirty="0">
                <a:latin typeface="Footlight MT Light" pitchFamily="18" charset="0"/>
                <a:cs typeface="Calibri"/>
              </a:rPr>
              <a:t>средних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предприятиях </a:t>
            </a:r>
            <a:r>
              <a:rPr sz="1100" spc="-190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составляет</a:t>
            </a:r>
            <a:r>
              <a:rPr sz="1100" spc="160" dirty="0">
                <a:latin typeface="Footlight MT Light" pitchFamily="18" charset="0"/>
                <a:cs typeface="Calibri"/>
              </a:rPr>
              <a:t> </a:t>
            </a:r>
            <a:r>
              <a:rPr lang="ru-RU" sz="1100" b="1" dirty="0">
                <a:cs typeface="Calibri"/>
              </a:rPr>
              <a:t>5</a:t>
            </a:r>
            <a:r>
              <a:rPr sz="1100" b="1" dirty="0">
                <a:latin typeface="Footlight MT Light" pitchFamily="18" charset="0"/>
                <a:cs typeface="Calibri"/>
              </a:rPr>
              <a:t>,</a:t>
            </a:r>
            <a:r>
              <a:rPr lang="ru-RU" sz="1100" b="1" dirty="0">
                <a:cs typeface="Calibri"/>
              </a:rPr>
              <a:t>0</a:t>
            </a:r>
            <a:r>
              <a:rPr sz="1100" b="1" spc="175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тыс.</a:t>
            </a:r>
            <a:r>
              <a:rPr sz="1100" b="1" spc="-15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 err="1">
                <a:latin typeface="Footlight MT Light" pitchFamily="18" charset="0"/>
                <a:cs typeface="Calibri"/>
              </a:rPr>
              <a:t>человек</a:t>
            </a:r>
            <a:r>
              <a:rPr sz="1100" b="1" spc="-5" dirty="0">
                <a:latin typeface="Footlight MT Light" pitchFamily="18" charset="0"/>
                <a:cs typeface="Calibri"/>
              </a:rPr>
              <a:t>.</a:t>
            </a:r>
            <a:endParaRPr lang="ru-RU" sz="1100" b="1" spc="-5" dirty="0"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spc="-5" dirty="0" err="1">
                <a:latin typeface="Footlight MT Light" pitchFamily="18" charset="0"/>
                <a:cs typeface="Calibri"/>
              </a:rPr>
              <a:t>Объем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отгруженных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товаров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собственного</a:t>
            </a:r>
            <a:r>
              <a:rPr sz="1100" spc="-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производства</a:t>
            </a:r>
            <a:r>
              <a:rPr sz="1100" spc="-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(по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крупным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и</a:t>
            </a:r>
            <a:r>
              <a:rPr sz="1100" spc="-5" dirty="0">
                <a:latin typeface="Footlight MT Light" pitchFamily="18" charset="0"/>
                <a:cs typeface="Calibri"/>
              </a:rPr>
              <a:t> средним</a:t>
            </a:r>
            <a:r>
              <a:rPr sz="1100" spc="2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предприятиям)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lang="ru-RU" sz="1100" dirty="0" smtClean="0">
                <a:latin typeface="Footlight MT Light" pitchFamily="18" charset="0"/>
                <a:cs typeface="Calibri"/>
              </a:rPr>
              <a:t>– 7378,0 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млн</a:t>
            </a:r>
            <a:r>
              <a:rPr sz="1100" spc="-4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руб.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19" name="object 5"/>
          <p:cNvSpPr txBox="1">
            <a:spLocks/>
          </p:cNvSpPr>
          <p:nvPr/>
        </p:nvSpPr>
        <p:spPr>
          <a:xfrm>
            <a:off x="228600" y="235328"/>
            <a:ext cx="3507740" cy="659796"/>
          </a:xfrm>
          <a:prstGeom prst="rect">
            <a:avLst/>
          </a:prstGeom>
          <a:effectLst/>
        </p:spPr>
        <p:txBody>
          <a:bodyPr vert="horz" wrap="square" lIns="0" tIns="13335" rIns="0" bIns="0" rtlCol="0" anchor="t" anchorCtr="0">
            <a:sp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30480" indent="0" algn="ctr">
              <a:spcBef>
                <a:spcPts val="105"/>
              </a:spcBef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ОСНОВНЫЕ ПОКАЗАТЕЛИ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СОЦИАЛЬНО - ЭКОНОМИЧЕСКОГО РАЗВИТИЯ</a:t>
            </a:r>
            <a:endParaRPr lang="ru-RU"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20" name="object 6"/>
          <p:cNvSpPr txBox="1"/>
          <p:nvPr/>
        </p:nvSpPr>
        <p:spPr>
          <a:xfrm>
            <a:off x="4734267" y="450771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748888"/>
              </p:ext>
            </p:extLst>
          </p:nvPr>
        </p:nvGraphicFramePr>
        <p:xfrm>
          <a:off x="4551641" y="224972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59079"/>
            <a:ext cx="9110472" cy="89611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301336"/>
              </p:ext>
            </p:extLst>
          </p:nvPr>
        </p:nvGraphicFramePr>
        <p:xfrm>
          <a:off x="155575" y="1428750"/>
          <a:ext cx="2911475" cy="14086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73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740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5312">
                <a:tc>
                  <a:txBody>
                    <a:bodyPr/>
                    <a:lstStyle/>
                    <a:p>
                      <a:pPr marR="19685" algn="ctr">
                        <a:lnSpc>
                          <a:spcPts val="1515"/>
                        </a:lnSpc>
                      </a:pPr>
                      <a:r>
                        <a:rPr sz="1600" spc="-10" dirty="0">
                          <a:solidFill>
                            <a:srgbClr val="002060"/>
                          </a:solidFill>
                        </a:rPr>
                        <a:t>4</a:t>
                      </a:r>
                      <a:r>
                        <a:rPr lang="ru-RU" sz="1600" spc="-10" dirty="0">
                          <a:solidFill>
                            <a:srgbClr val="002060"/>
                          </a:solidFill>
                        </a:rPr>
                        <a:t>33</a:t>
                      </a:r>
                      <a:endParaRPr sz="1600" b="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54305" algn="l">
                        <a:lnSpc>
                          <a:spcPts val="1305"/>
                        </a:lnSpc>
                      </a:pPr>
                      <a:r>
                        <a:rPr sz="1200" spc="-5" dirty="0">
                          <a:solidFill>
                            <a:srgbClr val="002060"/>
                          </a:solidFill>
                        </a:rPr>
                        <a:t>Магазинов</a:t>
                      </a:r>
                      <a:endParaRPr sz="1200" b="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597"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600" spc="-1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sz="1600" b="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54305" algn="l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 spc="-5" dirty="0">
                          <a:solidFill>
                            <a:srgbClr val="002060"/>
                          </a:solidFill>
                        </a:rPr>
                        <a:t>Павильонов</a:t>
                      </a:r>
                      <a:endParaRPr sz="1200" b="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834"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600" spc="-10" dirty="0">
                          <a:solidFill>
                            <a:srgbClr val="002060"/>
                          </a:solidFill>
                        </a:rPr>
                        <a:t>56</a:t>
                      </a:r>
                      <a:endParaRPr sz="1600" b="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54305" algn="l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 spc="-5" dirty="0">
                          <a:solidFill>
                            <a:srgbClr val="002060"/>
                          </a:solidFill>
                        </a:rPr>
                        <a:t>Киосков</a:t>
                      </a:r>
                      <a:endParaRPr sz="1200" b="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4889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938">
                <a:tc>
                  <a:txBody>
                    <a:bodyPr/>
                    <a:lstStyle/>
                    <a:p>
                      <a:pPr marR="17780" algn="ct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lang="ru-RU" sz="1600" spc="-10" dirty="0">
                          <a:solidFill>
                            <a:srgbClr val="002060"/>
                          </a:solidFill>
                        </a:rPr>
                        <a:t>41</a:t>
                      </a:r>
                      <a:endParaRPr sz="1600" b="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80645" marB="0"/>
                </a:tc>
                <a:tc>
                  <a:txBody>
                    <a:bodyPr/>
                    <a:lstStyle/>
                    <a:p>
                      <a:pPr marL="154305" marR="119380" algn="l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200" spc="-5" dirty="0">
                          <a:solidFill>
                            <a:srgbClr val="002060"/>
                          </a:solidFill>
                        </a:rPr>
                        <a:t>Магазинов</a:t>
                      </a:r>
                      <a:r>
                        <a:rPr sz="1200" spc="-6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</a:rPr>
                        <a:t>федеральных</a:t>
                      </a:r>
                      <a:r>
                        <a:rPr sz="1200" spc="-55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200" spc="-5" dirty="0">
                          <a:solidFill>
                            <a:srgbClr val="002060"/>
                          </a:solidFill>
                        </a:rPr>
                        <a:t>торговых </a:t>
                      </a:r>
                      <a:r>
                        <a:rPr sz="1200" spc="-254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sz="1200" spc="-10" dirty="0">
                          <a:solidFill>
                            <a:srgbClr val="002060"/>
                          </a:solidFill>
                        </a:rPr>
                        <a:t>сетей</a:t>
                      </a:r>
                      <a:endParaRPr sz="1200" b="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2983829" y="1155191"/>
            <a:ext cx="4953635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ТОРГОВЛЯ</a:t>
            </a:r>
            <a:r>
              <a:rPr sz="1200" b="1" spc="-2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ПЛАТНЫЕ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УСЛУГИ</a:t>
            </a:r>
            <a:r>
              <a:rPr sz="1200" b="1" spc="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НАСЕЛЕНИЮ</a:t>
            </a:r>
            <a:endParaRPr sz="1200" b="1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000" dirty="0">
              <a:latin typeface="Footlight MT Light" pitchFamily="18" charset="0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6126" y="268287"/>
            <a:ext cx="536575" cy="77311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27175" y="2925761"/>
            <a:ext cx="1384300" cy="68262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28800" y="3630612"/>
            <a:ext cx="1384300" cy="67151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5575" y="2925761"/>
            <a:ext cx="1271651" cy="636587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304800" y="3562348"/>
            <a:ext cx="3408679" cy="1352550"/>
            <a:chOff x="155575" y="3625850"/>
            <a:chExt cx="3408679" cy="1352550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575" y="3625850"/>
              <a:ext cx="1371600" cy="74453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87450" y="4402137"/>
              <a:ext cx="2376551" cy="57626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124325" y="4995773"/>
            <a:ext cx="162560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00"/>
              </a:lnSpc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14</a:t>
            </a:r>
            <a:endParaRPr sz="1050">
              <a:latin typeface="Calibri"/>
              <a:cs typeface="Calibri"/>
            </a:endParaRPr>
          </a:p>
        </p:txBody>
      </p:sp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789994"/>
              </p:ext>
            </p:extLst>
          </p:nvPr>
        </p:nvGraphicFramePr>
        <p:xfrm>
          <a:off x="3564001" y="1744144"/>
          <a:ext cx="5427599" cy="3237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3810000" y="1574867"/>
            <a:ext cx="49807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5080" indent="-3175">
              <a:lnSpc>
                <a:spcPct val="100000"/>
              </a:lnSpc>
            </a:pPr>
            <a:r>
              <a:rPr lang="ru-RU" sz="1100" b="1" spc="-15" dirty="0">
                <a:solidFill>
                  <a:srgbClr val="002060"/>
                </a:solidFill>
                <a:cs typeface="Calibri"/>
              </a:rPr>
              <a:t>ОТДЕЛЬНЫЕ</a:t>
            </a:r>
            <a:r>
              <a:rPr lang="ru-RU" sz="1100" b="1" spc="-10" dirty="0">
                <a:solidFill>
                  <a:srgbClr val="002060"/>
                </a:solidFill>
                <a:cs typeface="Calibri"/>
              </a:rPr>
              <a:t> </a:t>
            </a:r>
            <a:r>
              <a:rPr lang="ru-RU" sz="1100" b="1" spc="-15" dirty="0">
                <a:solidFill>
                  <a:srgbClr val="002060"/>
                </a:solidFill>
                <a:cs typeface="Calibri"/>
              </a:rPr>
              <a:t>ПОКАЗАТЕЛИ </a:t>
            </a:r>
            <a:r>
              <a:rPr lang="ru-RU" sz="1100" b="1" spc="-10" dirty="0">
                <a:solidFill>
                  <a:srgbClr val="002060"/>
                </a:solidFill>
                <a:cs typeface="Calibri"/>
              </a:rPr>
              <a:t>ТОРГОВЛИ </a:t>
            </a:r>
            <a:r>
              <a:rPr lang="ru-RU" sz="1100" b="1" spc="-5" dirty="0">
                <a:solidFill>
                  <a:srgbClr val="002060"/>
                </a:solidFill>
                <a:cs typeface="Calibri"/>
              </a:rPr>
              <a:t> </a:t>
            </a:r>
            <a:r>
              <a:rPr lang="ru-RU" sz="1100" b="1" dirty="0">
                <a:solidFill>
                  <a:srgbClr val="002060"/>
                </a:solidFill>
                <a:cs typeface="Calibri"/>
              </a:rPr>
              <a:t>(ПО</a:t>
            </a:r>
            <a:r>
              <a:rPr lang="ru-RU" sz="1100" b="1" spc="-15" dirty="0">
                <a:solidFill>
                  <a:srgbClr val="002060"/>
                </a:solidFill>
                <a:cs typeface="Calibri"/>
              </a:rPr>
              <a:t> </a:t>
            </a:r>
            <a:r>
              <a:rPr lang="ru-RU" sz="1100" b="1" spc="-10" dirty="0">
                <a:solidFill>
                  <a:srgbClr val="002060"/>
                </a:solidFill>
                <a:cs typeface="Calibri"/>
              </a:rPr>
              <a:t>ПОЛНОМУ</a:t>
            </a:r>
            <a:r>
              <a:rPr lang="ru-RU" sz="1100" b="1" dirty="0">
                <a:solidFill>
                  <a:srgbClr val="002060"/>
                </a:solidFill>
                <a:cs typeface="Calibri"/>
              </a:rPr>
              <a:t> </a:t>
            </a:r>
            <a:r>
              <a:rPr lang="ru-RU" sz="1100" b="1" spc="-5" dirty="0">
                <a:solidFill>
                  <a:srgbClr val="002060"/>
                </a:solidFill>
                <a:cs typeface="Calibri"/>
              </a:rPr>
              <a:t>КРУГУ</a:t>
            </a:r>
            <a:r>
              <a:rPr lang="ru-RU" sz="1100" b="1" spc="10" dirty="0">
                <a:solidFill>
                  <a:srgbClr val="002060"/>
                </a:solidFill>
                <a:cs typeface="Calibri"/>
              </a:rPr>
              <a:t> </a:t>
            </a:r>
            <a:r>
              <a:rPr lang="ru-RU" sz="1100" b="1" spc="-15" dirty="0">
                <a:solidFill>
                  <a:srgbClr val="002060"/>
                </a:solidFill>
                <a:cs typeface="Calibri"/>
              </a:rPr>
              <a:t>ОРГАНИЗАЦИЙ)</a:t>
            </a:r>
            <a:endParaRPr lang="ru-RU" sz="11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24" name="object 5"/>
          <p:cNvSpPr txBox="1">
            <a:spLocks/>
          </p:cNvSpPr>
          <p:nvPr/>
        </p:nvSpPr>
        <p:spPr>
          <a:xfrm>
            <a:off x="228600" y="414068"/>
            <a:ext cx="3507740" cy="659796"/>
          </a:xfrm>
          <a:prstGeom prst="rect">
            <a:avLst/>
          </a:prstGeom>
          <a:effectLst/>
        </p:spPr>
        <p:txBody>
          <a:bodyPr vert="horz" wrap="square" lIns="0" tIns="13335" rIns="0" bIns="0" rtlCol="0" anchor="t" anchorCtr="0">
            <a:sp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30480" indent="0" algn="ctr">
              <a:spcBef>
                <a:spcPts val="105"/>
              </a:spcBef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ОСНОВНЫЕ ПОКАЗАТЕЛИ</a:t>
            </a:r>
          </a:p>
          <a:p>
            <a:pPr marL="0" indent="0" algn="ctr"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СОЦИАЛЬНО - ЭКОНОМИЧЕСКОГО РАЗВИТИЯ</a:t>
            </a:r>
            <a:endParaRPr lang="ru-RU"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4734267" y="566166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13359"/>
            <a:ext cx="9110472" cy="90068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01317" y="541782"/>
            <a:ext cx="202768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ИНФРАСТРУКТУРА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19800" y="1098505"/>
            <a:ext cx="3100415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7515" marR="5080" indent="-42545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КАРТА ТРАНСПОРТНЫХ ПУТЕЙ </a:t>
            </a:r>
            <a:r>
              <a:rPr sz="1000" b="1" spc="-19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0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СООБЩЕНИЯ</a:t>
            </a:r>
            <a:endParaRPr sz="10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3600" y="1352550"/>
            <a:ext cx="3074207" cy="33198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56126" y="268287"/>
            <a:ext cx="536575" cy="773112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4375150" y="4999050"/>
            <a:ext cx="204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15</a:t>
            </a:fld>
            <a:endParaRPr sz="1000" dirty="0">
              <a:latin typeface="Calibri"/>
              <a:cs typeface="Calibri"/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402742" y="1041399"/>
            <a:ext cx="5388458" cy="1747273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345"/>
              </a:spcBef>
            </a:pP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ТРАНСПОРТ</a:t>
            </a:r>
            <a:endParaRPr sz="11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12700" marR="97155">
              <a:lnSpc>
                <a:spcPct val="100000"/>
              </a:lnSpc>
              <a:spcBef>
                <a:spcPts val="234"/>
              </a:spcBef>
            </a:pPr>
            <a:r>
              <a:rPr sz="1100" dirty="0">
                <a:latin typeface="Footlight MT Light" pitchFamily="18" charset="0"/>
                <a:cs typeface="Calibri"/>
              </a:rPr>
              <a:t>Сортавала — крупный </a:t>
            </a:r>
            <a:r>
              <a:rPr sz="1100" spc="-5" dirty="0" err="1">
                <a:latin typeface="Footlight MT Light" pitchFamily="18" charset="0"/>
                <a:cs typeface="Calibri"/>
              </a:rPr>
              <a:t>транспортный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dirty="0" err="1">
                <a:latin typeface="Footlight MT Light" pitchFamily="18" charset="0"/>
                <a:cs typeface="Calibri"/>
              </a:rPr>
              <a:t>узел</a:t>
            </a:r>
            <a:r>
              <a:rPr lang="ru-RU" sz="1100" dirty="0">
                <a:latin typeface="Calibri"/>
                <a:cs typeface="Calibri"/>
              </a:rPr>
              <a:t>,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dirty="0" err="1">
                <a:latin typeface="Footlight MT Light" pitchFamily="18" charset="0"/>
                <a:cs typeface="Calibri"/>
              </a:rPr>
              <a:t>через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lang="ru-RU" sz="1100" dirty="0" smtClean="0">
                <a:latin typeface="Calibri"/>
                <a:cs typeface="Calibri"/>
              </a:rPr>
              <a:t>ОКРУГ</a:t>
            </a:r>
            <a:r>
              <a:rPr sz="1100" dirty="0" smtClean="0">
                <a:latin typeface="Footlight MT Light" pitchFamily="18" charset="0"/>
                <a:cs typeface="Calibri"/>
              </a:rPr>
              <a:t> </a:t>
            </a:r>
            <a:r>
              <a:rPr sz="1100" dirty="0" err="1">
                <a:latin typeface="Footlight MT Light" pitchFamily="18" charset="0"/>
                <a:cs typeface="Calibri"/>
              </a:rPr>
              <a:t>проход</a:t>
            </a:r>
            <a:r>
              <a:rPr lang="ru-RU" sz="1100" dirty="0">
                <a:latin typeface="Calibri"/>
                <a:cs typeface="Calibri"/>
              </a:rPr>
              <a:t>я</a:t>
            </a:r>
            <a:r>
              <a:rPr sz="1100" dirty="0">
                <a:latin typeface="Footlight MT Light" pitchFamily="18" charset="0"/>
                <a:cs typeface="Calibri"/>
              </a:rPr>
              <a:t>т </a:t>
            </a:r>
            <a:r>
              <a:rPr lang="ru-RU" sz="1100" dirty="0">
                <a:latin typeface="Calibri"/>
                <a:cs typeface="Calibri"/>
              </a:rPr>
              <a:t>:</a:t>
            </a:r>
          </a:p>
          <a:p>
            <a:pPr marL="12700" marR="97155">
              <a:lnSpc>
                <a:spcPct val="100000"/>
              </a:lnSpc>
              <a:spcBef>
                <a:spcPts val="234"/>
              </a:spcBef>
            </a:pPr>
            <a:r>
              <a:rPr lang="ru-RU" sz="1100" spc="-5" dirty="0">
                <a:latin typeface="Calibri"/>
                <a:cs typeface="Calibri"/>
              </a:rPr>
              <a:t> - </a:t>
            </a:r>
            <a:r>
              <a:rPr sz="1100" spc="-5" dirty="0" err="1">
                <a:latin typeface="Footlight MT Light" pitchFamily="18" charset="0"/>
                <a:cs typeface="Calibri"/>
              </a:rPr>
              <a:t>федеральная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автодорога</a:t>
            </a:r>
            <a:r>
              <a:rPr sz="1100" spc="-5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хорошего</a:t>
            </a:r>
            <a:r>
              <a:rPr sz="1100" spc="-4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качества</a:t>
            </a:r>
            <a:r>
              <a:rPr sz="1100" spc="-2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А-121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«</a:t>
            </a:r>
            <a:r>
              <a:rPr sz="1100" dirty="0" err="1">
                <a:latin typeface="Footlight MT Light" pitchFamily="18" charset="0"/>
                <a:cs typeface="Calibri"/>
              </a:rPr>
              <a:t>Сортавала</a:t>
            </a:r>
            <a:r>
              <a:rPr sz="1100" dirty="0">
                <a:latin typeface="Footlight MT Light" pitchFamily="18" charset="0"/>
                <a:cs typeface="Calibri"/>
              </a:rPr>
              <a:t>»,</a:t>
            </a:r>
            <a:endParaRPr lang="ru-RU" sz="1100" dirty="0">
              <a:latin typeface="Calibri"/>
              <a:cs typeface="Calibri"/>
            </a:endParaRPr>
          </a:p>
          <a:p>
            <a:pPr marL="12700" marR="97155">
              <a:lnSpc>
                <a:spcPct val="100000"/>
              </a:lnSpc>
              <a:spcBef>
                <a:spcPts val="234"/>
              </a:spcBef>
            </a:pPr>
            <a:r>
              <a:rPr sz="1100" spc="-35" dirty="0">
                <a:latin typeface="Footlight MT Light" pitchFamily="18" charset="0"/>
                <a:cs typeface="Calibri"/>
              </a:rPr>
              <a:t> </a:t>
            </a:r>
            <a:r>
              <a:rPr lang="ru-RU" sz="1100" spc="-35" dirty="0">
                <a:latin typeface="Calibri"/>
                <a:cs typeface="Calibri"/>
              </a:rPr>
              <a:t>- </a:t>
            </a:r>
            <a:r>
              <a:rPr sz="1100" dirty="0" err="1">
                <a:latin typeface="Footlight MT Light" pitchFamily="18" charset="0"/>
                <a:cs typeface="Calibri"/>
              </a:rPr>
              <a:t>железнодорожная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линия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Санкт- </a:t>
            </a:r>
            <a:r>
              <a:rPr sz="1100" spc="-23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Петербург – Костомукша </a:t>
            </a:r>
            <a:r>
              <a:rPr sz="1100" spc="-5" dirty="0">
                <a:latin typeface="Footlight MT Light" pitchFamily="18" charset="0"/>
                <a:cs typeface="Calibri"/>
              </a:rPr>
              <a:t>ОАО </a:t>
            </a:r>
            <a:r>
              <a:rPr sz="1100" dirty="0">
                <a:latin typeface="Footlight MT Light" pitchFamily="18" charset="0"/>
                <a:cs typeface="Calibri"/>
              </a:rPr>
              <a:t>«РЖД» (узловая станция </a:t>
            </a:r>
            <a:r>
              <a:rPr sz="1100" spc="-5" dirty="0">
                <a:latin typeface="Footlight MT Light" pitchFamily="18" charset="0"/>
                <a:cs typeface="Calibri"/>
              </a:rPr>
              <a:t>«Сортавала»), </a:t>
            </a:r>
            <a:endParaRPr lang="ru-RU" sz="1100" spc="-5" dirty="0">
              <a:latin typeface="Calibri"/>
              <a:cs typeface="Calibri"/>
            </a:endParaRPr>
          </a:p>
          <a:p>
            <a:pPr marL="12700" marR="97155">
              <a:lnSpc>
                <a:spcPct val="100000"/>
              </a:lnSpc>
              <a:spcBef>
                <a:spcPts val="234"/>
              </a:spcBef>
            </a:pPr>
            <a:r>
              <a:rPr lang="ru-RU" sz="1100" spc="-5" dirty="0">
                <a:latin typeface="Calibri"/>
                <a:cs typeface="Calibri"/>
              </a:rPr>
              <a:t>- </a:t>
            </a:r>
            <a:r>
              <a:rPr sz="1100" spc="-5" dirty="0" err="1">
                <a:latin typeface="Footlight MT Light" pitchFamily="18" charset="0"/>
                <a:cs typeface="Calibri"/>
              </a:rPr>
              <a:t>водный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путь 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Санкт-Петербург-Приозерск-Валаам-Сортавала.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ru-RU" sz="3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100" dirty="0" err="1">
                <a:latin typeface="Footlight MT Light" pitchFamily="18" charset="0"/>
                <a:cs typeface="Calibri"/>
              </a:rPr>
              <a:t>Ближайшие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действующие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аэропорты</a:t>
            </a:r>
            <a:r>
              <a:rPr sz="1100" spc="-2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–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Санкт-Петербург</a:t>
            </a:r>
            <a:r>
              <a:rPr sz="1100" spc="-3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(293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км),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Петрозаводск</a:t>
            </a:r>
            <a:r>
              <a:rPr sz="1100" spc="-4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(243 </a:t>
            </a:r>
            <a:r>
              <a:rPr sz="1100" spc="-2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км</a:t>
            </a:r>
            <a:r>
              <a:rPr sz="1100" spc="-5" dirty="0">
                <a:latin typeface="Footlight MT Light" pitchFamily="18" charset="0"/>
                <a:cs typeface="Calibri"/>
              </a:rPr>
              <a:t>)</a:t>
            </a:r>
            <a:r>
              <a:rPr lang="ru-RU" sz="1100" spc="-5" dirty="0" smtClean="0">
                <a:latin typeface="Calibri"/>
                <a:cs typeface="Calibri"/>
              </a:rPr>
              <a:t>.</a:t>
            </a:r>
            <a:br>
              <a:rPr lang="ru-RU" sz="1100" spc="-5" dirty="0" smtClean="0">
                <a:latin typeface="Calibri"/>
                <a:cs typeface="Calibri"/>
              </a:rPr>
            </a:br>
            <a:r>
              <a:rPr lang="ru-RU" sz="800" b="1" spc="-5" dirty="0" smtClean="0">
                <a:solidFill>
                  <a:srgbClr val="00AFEF"/>
                </a:solidFill>
                <a:latin typeface="Calibri"/>
                <a:cs typeface="Calibri"/>
              </a:rPr>
              <a:t>          </a:t>
            </a:r>
            <a:r>
              <a:rPr lang="ru-RU" sz="1200" b="1" spc="-5" dirty="0" smtClean="0">
                <a:solidFill>
                  <a:srgbClr val="00AFEF"/>
                </a:solidFill>
                <a:latin typeface="Calibri"/>
                <a:cs typeface="Calibri"/>
              </a:rPr>
              <a:t>                                               </a:t>
            </a:r>
            <a:r>
              <a:rPr sz="11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ПАССАЖИРСКИЕ</a:t>
            </a:r>
            <a:r>
              <a:rPr sz="1100" b="1" spc="-3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ПЕРЕВОЗКИ</a:t>
            </a:r>
            <a:endParaRPr sz="105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1840397282"/>
              </p:ext>
            </p:extLst>
          </p:nvPr>
        </p:nvGraphicFramePr>
        <p:xfrm>
          <a:off x="228600" y="2843638"/>
          <a:ext cx="2717317" cy="2180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3997154155"/>
              </p:ext>
            </p:extLst>
          </p:nvPr>
        </p:nvGraphicFramePr>
        <p:xfrm>
          <a:off x="3095233" y="2847809"/>
          <a:ext cx="2695967" cy="2154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152400" y="2851880"/>
            <a:ext cx="2362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4">
                    <a:lumMod val="50000"/>
                  </a:schemeClr>
                </a:solidFill>
              </a:rPr>
              <a:t>ПЕРЕВОЗКА ПАССАЖИРОВ, ТЫС.ЧЕЛ.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81413" y="2889367"/>
            <a:ext cx="228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accent4">
                    <a:lumMod val="50000"/>
                  </a:schemeClr>
                </a:solidFill>
              </a:rPr>
              <a:t>ПАССАЖИРООБОРОТ, ТЫС.ПАСС.КМ.</a:t>
            </a:r>
          </a:p>
        </p:txBody>
      </p:sp>
      <p:sp>
        <p:nvSpPr>
          <p:cNvPr id="24" name="object 6"/>
          <p:cNvSpPr txBox="1"/>
          <p:nvPr/>
        </p:nvSpPr>
        <p:spPr>
          <a:xfrm>
            <a:off x="4734267" y="535982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13359"/>
            <a:ext cx="9083040" cy="90068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60825" y="498538"/>
            <a:ext cx="482600" cy="51593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163059" y="613663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51826" y="3389312"/>
            <a:ext cx="1277874" cy="6985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852282" y="1629029"/>
            <a:ext cx="427355" cy="102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65"/>
              </a:lnSpc>
            </a:pP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ОГОТИП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71131" y="1618741"/>
            <a:ext cx="427355" cy="102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65"/>
              </a:lnSpc>
            </a:pPr>
            <a:r>
              <a:rPr sz="800" b="1" dirty="0">
                <a:solidFill>
                  <a:srgbClr val="FFFFFF"/>
                </a:solidFill>
                <a:latin typeface="Calibri"/>
                <a:cs typeface="Calibri"/>
              </a:rPr>
              <a:t>Л</a:t>
            </a:r>
            <a:r>
              <a:rPr sz="800" b="1" spc="-5" dirty="0">
                <a:solidFill>
                  <a:srgbClr val="FFFFFF"/>
                </a:solidFill>
                <a:latin typeface="Calibri"/>
                <a:cs typeface="Calibri"/>
              </a:rPr>
              <a:t>ОГОТИП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23956" y="3933840"/>
            <a:ext cx="476135" cy="41910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53090" y="3964635"/>
            <a:ext cx="472627" cy="41282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821028" y="3964635"/>
            <a:ext cx="1160577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ЭЛЕКТРОЭНЕРГИЯ</a:t>
            </a:r>
            <a:endParaRPr sz="9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740650" y="1336738"/>
            <a:ext cx="1133475" cy="65881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227826" y="1336738"/>
            <a:ext cx="1273175" cy="64928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48382" y="4246270"/>
            <a:ext cx="8159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060" marR="5080" indent="-86995">
              <a:lnSpc>
                <a:spcPct val="100000"/>
              </a:lnSpc>
              <a:spcBef>
                <a:spcPts val="95"/>
              </a:spcBef>
            </a:pPr>
            <a:r>
              <a:rPr sz="1000" spc="-5" dirty="0" err="1">
                <a:latin typeface="Calibri"/>
                <a:cs typeface="Calibri"/>
              </a:rPr>
              <a:t>от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lang="ru-RU" sz="1000" spc="-30" dirty="0">
                <a:latin typeface="Calibri"/>
                <a:cs typeface="Calibri"/>
              </a:rPr>
              <a:t>4</a:t>
            </a:r>
            <a:r>
              <a:rPr sz="1000" spc="-5" dirty="0">
                <a:latin typeface="Calibri"/>
                <a:cs typeface="Calibri"/>
              </a:rPr>
              <a:t>,</a:t>
            </a:r>
            <a:r>
              <a:rPr lang="ru-RU" sz="1000" spc="-5" dirty="0">
                <a:latin typeface="Calibri"/>
                <a:cs typeface="Calibri"/>
              </a:rPr>
              <a:t>40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spc="-5" dirty="0" err="1">
                <a:latin typeface="Calibri"/>
                <a:cs typeface="Calibri"/>
              </a:rPr>
              <a:t>до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lang="ru-RU" sz="1000" spc="-5" dirty="0">
                <a:latin typeface="Calibri"/>
                <a:cs typeface="Calibri"/>
              </a:rPr>
              <a:t>5,25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руб./кВт/ч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27826" y="2284412"/>
            <a:ext cx="1350899" cy="719137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740650" y="2284412"/>
            <a:ext cx="1214437" cy="71913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56126" y="268287"/>
            <a:ext cx="536575" cy="77311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75529" y="3964635"/>
            <a:ext cx="399621" cy="388305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4559056" y="3999625"/>
            <a:ext cx="138454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</a:t>
            </a:r>
            <a:r>
              <a:rPr sz="9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Е</a:t>
            </a:r>
            <a:r>
              <a:rPr sz="9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</a:t>
            </a:r>
            <a:r>
              <a:rPr sz="9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ЛОВ</a:t>
            </a:r>
            <a:r>
              <a:rPr sz="9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А</a:t>
            </a:r>
            <a:r>
              <a:rPr sz="9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Я</a:t>
            </a:r>
            <a:r>
              <a:rPr sz="900" b="1" spc="-5" dirty="0">
                <a:solidFill>
                  <a:srgbClr val="00AFEF"/>
                </a:solidFill>
                <a:latin typeface="Footlight MT Light" pitchFamily="18" charset="0"/>
                <a:cs typeface="Calibri"/>
              </a:rPr>
              <a:t> </a:t>
            </a:r>
            <a:r>
              <a:rPr sz="9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ЭН</a:t>
            </a:r>
            <a:r>
              <a:rPr sz="9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Е</a:t>
            </a:r>
            <a:r>
              <a:rPr sz="9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ГРИЯ</a:t>
            </a:r>
            <a:endParaRPr sz="9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586478" y="4276140"/>
            <a:ext cx="112839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от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3 </a:t>
            </a:r>
            <a:r>
              <a:rPr lang="ru-RU" sz="900" dirty="0">
                <a:latin typeface="Calibri"/>
                <a:cs typeface="Calibri"/>
              </a:rPr>
              <a:t>500</a:t>
            </a:r>
            <a:r>
              <a:rPr sz="900" dirty="0">
                <a:latin typeface="Calibri"/>
                <a:cs typeface="Calibri"/>
              </a:rPr>
              <a:t>,</a:t>
            </a:r>
            <a:r>
              <a:rPr lang="ru-RU" sz="900" dirty="0">
                <a:latin typeface="Calibri"/>
                <a:cs typeface="Calibri"/>
              </a:rPr>
              <a:t>98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spc="-5" dirty="0" err="1">
                <a:latin typeface="Calibri"/>
                <a:cs typeface="Calibri"/>
              </a:rPr>
              <a:t>д</a:t>
            </a:r>
            <a:r>
              <a:rPr sz="900" dirty="0" err="1">
                <a:latin typeface="Calibri"/>
                <a:cs typeface="Calibri"/>
              </a:rPr>
              <a:t>о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lang="ru-RU" sz="900" dirty="0">
                <a:latin typeface="Calibri"/>
                <a:cs typeface="Calibri"/>
              </a:rPr>
              <a:t>8 718,83</a:t>
            </a:r>
            <a:endParaRPr sz="9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руб./Гкал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96367" y="1154684"/>
            <a:ext cx="5291455" cy="2491067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81915" algn="ctr">
              <a:lnSpc>
                <a:spcPct val="100000"/>
              </a:lnSpc>
              <a:spcBef>
                <a:spcPts val="325"/>
              </a:spcBef>
            </a:pP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ТЕЛЕКОММУНИКАЦИОННЫЕ</a:t>
            </a:r>
            <a:r>
              <a:rPr sz="1200" b="1" spc="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СИСТЕМЫ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200" spc="-5" dirty="0">
                <a:latin typeface="Footlight MT Light" pitchFamily="18" charset="0"/>
                <a:cs typeface="Calibri"/>
              </a:rPr>
              <a:t>Основные</a:t>
            </a:r>
            <a:r>
              <a:rPr sz="1200" spc="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поставщики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услуг </a:t>
            </a:r>
            <a:r>
              <a:rPr sz="1200" spc="-10" dirty="0">
                <a:latin typeface="Footlight MT Light" pitchFamily="18" charset="0"/>
                <a:cs typeface="Calibri"/>
              </a:rPr>
              <a:t>связи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на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 err="1">
                <a:latin typeface="Footlight MT Light" pitchFamily="18" charset="0"/>
                <a:cs typeface="Calibri"/>
              </a:rPr>
              <a:t>территории</a:t>
            </a:r>
            <a:r>
              <a:rPr sz="1200" spc="-30" dirty="0">
                <a:latin typeface="Footlight MT Light" pitchFamily="18" charset="0"/>
                <a:cs typeface="Calibri"/>
              </a:rPr>
              <a:t> </a:t>
            </a:r>
            <a:r>
              <a:rPr lang="ru-RU" sz="1200" spc="-5" dirty="0" smtClean="0">
                <a:latin typeface="Calibri"/>
                <a:cs typeface="Calibri"/>
              </a:rPr>
              <a:t>ОКРУГ</a:t>
            </a:r>
            <a:r>
              <a:rPr sz="1200" spc="-5" dirty="0" smtClean="0">
                <a:latin typeface="Footlight MT Light" pitchFamily="18" charset="0"/>
                <a:cs typeface="Calibri"/>
              </a:rPr>
              <a:t>а</a:t>
            </a:r>
            <a:r>
              <a:rPr sz="1200" spc="-5" dirty="0">
                <a:latin typeface="Footlight MT Light" pitchFamily="18" charset="0"/>
                <a:cs typeface="Calibri"/>
              </a:rPr>
              <a:t>: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spc="-10" dirty="0">
                <a:latin typeface="Footlight MT Light" pitchFamily="18" charset="0"/>
                <a:cs typeface="Calibri"/>
              </a:rPr>
              <a:t>ПАО</a:t>
            </a:r>
            <a:r>
              <a:rPr sz="1200" spc="5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«Ростелеком»,</a:t>
            </a:r>
            <a:r>
              <a:rPr sz="1200" spc="1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ПАО</a:t>
            </a:r>
            <a:r>
              <a:rPr sz="1200" spc="4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«ВымпелКом»,</a:t>
            </a:r>
            <a:r>
              <a:rPr sz="1200" spc="6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ПАО</a:t>
            </a:r>
            <a:r>
              <a:rPr sz="1200" spc="5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«МТС»,</a:t>
            </a:r>
            <a:r>
              <a:rPr sz="1200" spc="4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ПАО</a:t>
            </a:r>
            <a:r>
              <a:rPr sz="1200" spc="5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«МегаФон»,</a:t>
            </a:r>
            <a:r>
              <a:rPr sz="1200" spc="3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ООО</a:t>
            </a:r>
            <a:r>
              <a:rPr sz="1200" spc="5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«Т2 </a:t>
            </a:r>
            <a:r>
              <a:rPr sz="1200" spc="-26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Мобайл».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 marR="5080">
              <a:lnSpc>
                <a:spcPct val="100000"/>
              </a:lnSpc>
              <a:tabLst>
                <a:tab pos="2417445" algn="l"/>
              </a:tabLst>
            </a:pPr>
            <a:r>
              <a:rPr sz="1200" spc="-5" dirty="0">
                <a:latin typeface="Footlight MT Light" pitchFamily="18" charset="0"/>
                <a:cs typeface="Calibri"/>
              </a:rPr>
              <a:t>Оказываются</a:t>
            </a:r>
            <a:r>
              <a:rPr sz="1200" spc="6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следующие</a:t>
            </a:r>
            <a:r>
              <a:rPr sz="1200" spc="63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виды	</a:t>
            </a:r>
            <a:r>
              <a:rPr sz="1200" spc="-5" dirty="0">
                <a:latin typeface="Footlight MT Light" pitchFamily="18" charset="0"/>
                <a:cs typeface="Calibri"/>
              </a:rPr>
              <a:t>услуг</a:t>
            </a:r>
            <a:r>
              <a:rPr sz="1200" spc="8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связи:</a:t>
            </a:r>
            <a:r>
              <a:rPr sz="1200" spc="8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местная</a:t>
            </a:r>
            <a:r>
              <a:rPr sz="1200" spc="7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телефонная</a:t>
            </a:r>
            <a:r>
              <a:rPr sz="1200" spc="7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связь, </a:t>
            </a:r>
            <a:r>
              <a:rPr sz="1200" spc="-26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универсальная</a:t>
            </a:r>
            <a:r>
              <a:rPr sz="1200" spc="4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телематическая</a:t>
            </a:r>
            <a:r>
              <a:rPr sz="1200" spc="5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связь,</a:t>
            </a:r>
            <a:r>
              <a:rPr sz="1200" spc="5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услуги</a:t>
            </a:r>
            <a:r>
              <a:rPr sz="1200" spc="5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связи</a:t>
            </a:r>
            <a:r>
              <a:rPr sz="1200" spc="6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для</a:t>
            </a:r>
            <a:r>
              <a:rPr sz="1200" spc="50" dirty="0">
                <a:latin typeface="Footlight MT Light" pitchFamily="18" charset="0"/>
                <a:cs typeface="Calibri"/>
              </a:rPr>
              <a:t> </a:t>
            </a:r>
            <a:r>
              <a:rPr sz="1200" spc="-15" dirty="0">
                <a:latin typeface="Footlight MT Light" pitchFamily="18" charset="0"/>
                <a:cs typeface="Calibri"/>
              </a:rPr>
              <a:t>цели</a:t>
            </a:r>
            <a:r>
              <a:rPr sz="1200" spc="6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эфирного</a:t>
            </a:r>
            <a:r>
              <a:rPr sz="1200" spc="6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вещания, </a:t>
            </a:r>
            <a:r>
              <a:rPr sz="1200" spc="-254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междугородная</a:t>
            </a:r>
            <a:r>
              <a:rPr sz="1200" spc="-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международная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связь,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услуги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по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передаче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данных,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интернет. </a:t>
            </a:r>
            <a:r>
              <a:rPr sz="1200" spc="-5" dirty="0">
                <a:latin typeface="Footlight MT Light" pitchFamily="18" charset="0"/>
                <a:cs typeface="Calibri"/>
              </a:rPr>
              <a:t> Сортавальская </a:t>
            </a:r>
            <a:r>
              <a:rPr sz="1200" spc="-10" dirty="0">
                <a:latin typeface="Footlight MT Light" pitchFamily="18" charset="0"/>
                <a:cs typeface="Calibri"/>
              </a:rPr>
              <a:t>телекомпания</a:t>
            </a:r>
            <a:r>
              <a:rPr sz="1200" spc="2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«Брэвис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-ТВ».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Footlight MT Light" pitchFamily="18" charset="0"/>
                <a:cs typeface="Calibri"/>
              </a:rPr>
              <a:t>Радиовещательные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каналы: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Русское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радио,</a:t>
            </a:r>
            <a:r>
              <a:rPr sz="1200" spc="-5" dirty="0">
                <a:latin typeface="Footlight MT Light" pitchFamily="18" charset="0"/>
                <a:cs typeface="Calibri"/>
              </a:rPr>
              <a:t> СортавалаFM</a:t>
            </a:r>
            <a:endParaRPr sz="1200" dirty="0"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</a:pPr>
            <a:endParaRPr sz="1200" dirty="0"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50" dirty="0">
              <a:latin typeface="Footlight MT Light" pitchFamily="18" charset="0"/>
              <a:cs typeface="Calibri"/>
            </a:endParaRPr>
          </a:p>
          <a:p>
            <a:pPr marL="378460">
              <a:lnSpc>
                <a:spcPct val="100000"/>
              </a:lnSpc>
            </a:pPr>
            <a:r>
              <a:rPr sz="1200" b="1" spc="-2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ТАРИФЫ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РЕСУРСОСНАБЖАЮЩИХ</a:t>
            </a:r>
            <a:r>
              <a:rPr sz="1200" b="1" spc="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ОРГАНИЗАЦИЙ</a:t>
            </a:r>
            <a:r>
              <a:rPr sz="1200" b="1" spc="3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200" b="1" spc="30" dirty="0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/>
            </a:r>
            <a:br>
              <a:rPr lang="ru-RU" sz="1200" b="1" spc="30" dirty="0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</a:br>
            <a:r>
              <a:rPr sz="1200" b="1" spc="-5" dirty="0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(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для</a:t>
            </a:r>
            <a:r>
              <a:rPr sz="1200" b="1" spc="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юридических</a:t>
            </a:r>
            <a:r>
              <a:rPr sz="1200" b="1" spc="-3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лиц)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203950" y="3352800"/>
            <a:ext cx="1277874" cy="709612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2922523" y="3992067"/>
            <a:ext cx="848360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ВО</a:t>
            </a:r>
            <a:r>
              <a:rPr sz="9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</a:t>
            </a:r>
            <a:r>
              <a:rPr sz="9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А</a:t>
            </a:r>
            <a:endParaRPr sz="9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75150" y="4999050"/>
            <a:ext cx="204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16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19400" y="4289667"/>
            <a:ext cx="848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 err="1">
                <a:latin typeface="Calibri"/>
                <a:cs typeface="Calibri"/>
              </a:rPr>
              <a:t>от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lang="ru-RU" sz="900" dirty="0">
                <a:latin typeface="Calibri"/>
                <a:cs typeface="Calibri"/>
              </a:rPr>
              <a:t>62,11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spc="-5" dirty="0">
                <a:latin typeface="Calibri"/>
                <a:cs typeface="Calibri"/>
              </a:rPr>
              <a:t>до</a:t>
            </a:r>
            <a:r>
              <a:rPr sz="900" spc="-3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103,0</a:t>
            </a:r>
          </a:p>
          <a:p>
            <a:pPr marL="12700">
              <a:lnSpc>
                <a:spcPct val="100000"/>
              </a:lnSpc>
            </a:pPr>
            <a:r>
              <a:rPr sz="900" spc="-5" dirty="0">
                <a:latin typeface="Calibri"/>
                <a:cs typeface="Calibri"/>
              </a:rPr>
              <a:t>руб./куб.м.</a:t>
            </a:r>
            <a:endParaRPr sz="900" dirty="0">
              <a:latin typeface="Calibri"/>
              <a:cs typeface="Calibri"/>
            </a:endParaRPr>
          </a:p>
        </p:txBody>
      </p:sp>
      <p:sp>
        <p:nvSpPr>
          <p:cNvPr id="30" name="object 3"/>
          <p:cNvSpPr txBox="1">
            <a:spLocks/>
          </p:cNvSpPr>
          <p:nvPr/>
        </p:nvSpPr>
        <p:spPr>
          <a:xfrm>
            <a:off x="1401317" y="541782"/>
            <a:ext cx="2027683" cy="228909"/>
          </a:xfrm>
          <a:prstGeom prst="rect">
            <a:avLst/>
          </a:prstGeom>
          <a:effectLst/>
        </p:spPr>
        <p:txBody>
          <a:bodyPr vert="horz" wrap="square" lIns="0" tIns="13335" rIns="0" bIns="0" rtlCol="0" anchor="t" anchorCtr="0">
            <a:sp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spcBef>
                <a:spcPts val="105"/>
              </a:spcBef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ИНФРАСТРУКТУРА</a:t>
            </a:r>
            <a:endParaRPr lang="ru-RU"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31" name="object 6"/>
          <p:cNvSpPr txBox="1"/>
          <p:nvPr/>
        </p:nvSpPr>
        <p:spPr>
          <a:xfrm>
            <a:off x="4734267" y="535982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17" y="213359"/>
            <a:ext cx="9115044" cy="90068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81000" y="1111034"/>
            <a:ext cx="1752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ЗДРАВООХРАНЕНИЕ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2921" y="1119734"/>
            <a:ext cx="130222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ОБРАЗОВАНИЕ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975883"/>
              </p:ext>
            </p:extLst>
          </p:nvPr>
        </p:nvGraphicFramePr>
        <p:xfrm>
          <a:off x="2728804" y="1504950"/>
          <a:ext cx="2819400" cy="26370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34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59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145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69"/>
                        </a:spcBef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110489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ts val="1140"/>
                        </a:lnSpc>
                      </a:pPr>
                      <a:r>
                        <a:rPr sz="12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Учреждений</a:t>
                      </a:r>
                      <a:endParaRPr sz="12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дошкольного</a:t>
                      </a:r>
                      <a:r>
                        <a:rPr sz="12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образования,</a:t>
                      </a:r>
                      <a:r>
                        <a:rPr sz="1200" b="1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составе</a:t>
                      </a:r>
                      <a:r>
                        <a:rPr sz="1200" b="1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которого</a:t>
                      </a:r>
                      <a:r>
                        <a:rPr sz="1200" b="1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14 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детских</a:t>
                      </a:r>
                      <a:r>
                        <a:rPr sz="1200" b="1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садов</a:t>
                      </a:r>
                      <a:endParaRPr sz="12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06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600" b="1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44450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12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щ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обр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1200" b="1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spc="-3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ных</a:t>
                      </a:r>
                      <a:r>
                        <a:rPr sz="1200" b="1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ш</a:t>
                      </a:r>
                      <a:r>
                        <a:rPr sz="1200" b="1" spc="-3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1200" b="1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</a:t>
                      </a:r>
                    </a:p>
                  </a:txBody>
                  <a:tcPr marL="0" marR="0" marT="7874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660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75"/>
                        </a:spcBef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</a:p>
                  </a:txBody>
                  <a:tcPr marL="0" marR="0" marT="111125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Средних</a:t>
                      </a:r>
                      <a:endParaRPr sz="12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профессиональных</a:t>
                      </a:r>
                      <a:r>
                        <a:rPr sz="1200" b="1" spc="-6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учреждений</a:t>
                      </a:r>
                      <a:endParaRPr sz="12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397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2003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  <a:spcBef>
                          <a:spcPts val="220"/>
                        </a:spcBef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6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Учреждений дополнительного образования детей</a:t>
                      </a:r>
                      <a:endParaRPr sz="12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2003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  <a:spcBef>
                          <a:spcPts val="220"/>
                        </a:spcBef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6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Учреждений дополнительного</a:t>
                      </a:r>
                      <a:r>
                        <a:rPr lang="ru-RU" sz="1200" b="1" baseline="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профессионального образования</a:t>
                      </a:r>
                      <a:endParaRPr sz="12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9731">
                <a:tc>
                  <a:txBody>
                    <a:bodyPr/>
                    <a:lstStyle/>
                    <a:p>
                      <a:pPr algn="ctr">
                        <a:lnSpc>
                          <a:spcPts val="1900"/>
                        </a:lnSpc>
                        <a:spcBef>
                          <a:spcPts val="220"/>
                        </a:spcBef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0</a:t>
                      </a:r>
                      <a:endParaRPr sz="1600" b="1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7940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  <a:spcBef>
                          <a:spcPts val="489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Высших</a:t>
                      </a:r>
                      <a:r>
                        <a:rPr sz="1200" b="1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учебных</a:t>
                      </a:r>
                      <a:r>
                        <a:rPr sz="1200" b="1" spc="-3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заведений</a:t>
                      </a:r>
                      <a:endParaRPr sz="12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2229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5134042"/>
              </p:ext>
            </p:extLst>
          </p:nvPr>
        </p:nvGraphicFramePr>
        <p:xfrm>
          <a:off x="347878" y="1503933"/>
          <a:ext cx="2352141" cy="30966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48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8986">
                <a:tc>
                  <a:txBody>
                    <a:bodyPr/>
                    <a:lstStyle/>
                    <a:p>
                      <a:pPr marR="22225" algn="ctr">
                        <a:lnSpc>
                          <a:spcPts val="1515"/>
                        </a:lnSpc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1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ts val="1305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Стационаров</a:t>
                      </a:r>
                      <a:endParaRPr sz="120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5279">
                <a:tc>
                  <a:txBody>
                    <a:bodyPr/>
                    <a:lstStyle/>
                    <a:p>
                      <a:pPr marR="2286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lang="ru-RU" sz="1600" b="1" spc="-10" dirty="0" smtClean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147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Койко-мест</a:t>
                      </a:r>
                      <a:endParaRPr sz="120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4889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0517"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4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Поликлиник,</a:t>
                      </a:r>
                      <a:r>
                        <a:rPr sz="1200" b="1" spc="-4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амбулаторий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4889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8152"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5</a:t>
                      </a:r>
                    </a:p>
                  </a:txBody>
                  <a:tcPr marL="0" marR="0" marT="81280" marB="0"/>
                </a:tc>
                <a:tc>
                  <a:txBody>
                    <a:bodyPr/>
                    <a:lstStyle/>
                    <a:p>
                      <a:pPr marL="157480" marR="5289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Фельдшерско-акушерских </a:t>
                      </a:r>
                      <a:r>
                        <a:rPr sz="1200" b="1" spc="-26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пунктов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2349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1962">
                <a:tc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630"/>
                        </a:spcBef>
                      </a:pPr>
                      <a:r>
                        <a:rPr sz="16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1</a:t>
                      </a:r>
                      <a:endParaRPr sz="160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80010" marB="0"/>
                </a:tc>
                <a:tc>
                  <a:txBody>
                    <a:bodyPr/>
                    <a:lstStyle/>
                    <a:p>
                      <a:pPr marL="157480" marR="11938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</a:t>
                      </a:r>
                      <a:r>
                        <a:rPr sz="1200" b="1" spc="-5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т</a:t>
                      </a:r>
                      <a:r>
                        <a:rPr sz="1200" b="1" spc="-1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д</a:t>
                      </a:r>
                      <a:r>
                        <a:rPr sz="1200" b="1" spc="-3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е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л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е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ния</a:t>
                      </a:r>
                      <a:r>
                        <a:rPr sz="1200" b="1" spc="-3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с</a:t>
                      </a:r>
                      <a:r>
                        <a:rPr sz="1200" b="1" spc="-3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к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</a:t>
                      </a:r>
                      <a:r>
                        <a:rPr sz="1200" b="1" spc="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р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ой</a:t>
                      </a:r>
                      <a:r>
                        <a:rPr sz="1200" b="1" spc="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м</a:t>
                      </a:r>
                      <a:r>
                        <a:rPr sz="1200" b="1" spc="-2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е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дици</a:t>
                      </a:r>
                      <a:r>
                        <a:rPr sz="1200" b="1" spc="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н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с</a:t>
                      </a:r>
                      <a:r>
                        <a:rPr sz="1200" b="1" spc="-3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к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ой 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помощи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2286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6074">
                <a:tc>
                  <a:txBody>
                    <a:bodyPr/>
                    <a:lstStyle/>
                    <a:p>
                      <a:pPr marR="2286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16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11</a:t>
                      </a:r>
                      <a:r>
                        <a:rPr lang="ru-RU" sz="16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3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14605" marB="0"/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Ч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и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с</a:t>
                      </a:r>
                      <a:r>
                        <a:rPr sz="1200" b="1" spc="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л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е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нно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с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ть</a:t>
                      </a:r>
                      <a:r>
                        <a:rPr sz="1200" b="1" spc="-4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в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р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ачей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4826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27011">
                <a:tc>
                  <a:txBody>
                    <a:bodyPr/>
                    <a:lstStyle/>
                    <a:p>
                      <a:pPr marR="22860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ru-RU" sz="16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244</a:t>
                      </a:r>
                      <a:endParaRPr sz="16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96520" marB="0"/>
                </a:tc>
                <a:tc>
                  <a:txBody>
                    <a:bodyPr/>
                    <a:lstStyle/>
                    <a:p>
                      <a:pPr marL="15748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Численность</a:t>
                      </a:r>
                      <a:r>
                        <a:rPr sz="1200" b="1" spc="-5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среднего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  <a:p>
                      <a:pPr marL="19240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медицинского</a:t>
                      </a:r>
                      <a:r>
                        <a:rPr sz="1200" b="1" spc="-3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персонала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3937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4" name="object 14"/>
          <p:cNvSpPr txBox="1"/>
          <p:nvPr/>
        </p:nvSpPr>
        <p:spPr>
          <a:xfrm>
            <a:off x="4186173" y="622554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9982" y="276987"/>
            <a:ext cx="630301" cy="84274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375150" y="4999050"/>
            <a:ext cx="204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17</a:t>
            </a:fld>
            <a:endParaRPr sz="1000">
              <a:latin typeface="Calibri"/>
              <a:cs typeface="Calibri"/>
            </a:endParaRPr>
          </a:p>
        </p:txBody>
      </p:sp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1991787909"/>
              </p:ext>
            </p:extLst>
          </p:nvPr>
        </p:nvGraphicFramePr>
        <p:xfrm>
          <a:off x="5334000" y="1352928"/>
          <a:ext cx="3810000" cy="1752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object 3"/>
          <p:cNvSpPr txBox="1">
            <a:spLocks/>
          </p:cNvSpPr>
          <p:nvPr/>
        </p:nvSpPr>
        <p:spPr>
          <a:xfrm>
            <a:off x="1029607" y="540388"/>
            <a:ext cx="2027683" cy="228909"/>
          </a:xfrm>
          <a:prstGeom prst="rect">
            <a:avLst/>
          </a:prstGeom>
          <a:effectLst/>
        </p:spPr>
        <p:txBody>
          <a:bodyPr vert="horz" wrap="square" lIns="0" tIns="13335" rIns="0" bIns="0" rtlCol="0" anchor="t" anchorCtr="0">
            <a:sp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spcBef>
                <a:spcPts val="105"/>
              </a:spcBef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ИНФРАСТРУКТУРА</a:t>
            </a:r>
            <a:endParaRPr lang="ru-RU"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19" name="object 6"/>
          <p:cNvSpPr txBox="1"/>
          <p:nvPr/>
        </p:nvSpPr>
        <p:spPr>
          <a:xfrm>
            <a:off x="4726452" y="549246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7" y="239268"/>
            <a:ext cx="9099804" cy="90220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5757926" y="1492250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647700" y="0"/>
                </a:moveTo>
                <a:lnTo>
                  <a:pt x="0" y="0"/>
                </a:lnTo>
                <a:lnTo>
                  <a:pt x="0" y="647700"/>
                </a:lnTo>
                <a:lnTo>
                  <a:pt x="647700" y="647700"/>
                </a:lnTo>
                <a:lnTo>
                  <a:pt x="647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737986" y="2140077"/>
            <a:ext cx="737235" cy="27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604" algn="ctr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ПАО</a:t>
            </a:r>
            <a:endParaRPr sz="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«</a:t>
            </a:r>
            <a:r>
              <a:rPr sz="800" b="1" spc="-10" dirty="0">
                <a:solidFill>
                  <a:srgbClr val="00AFEF"/>
                </a:solidFill>
                <a:latin typeface="Calibri"/>
                <a:cs typeface="Calibri"/>
              </a:rPr>
              <a:t>С</a:t>
            </a: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Б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ЕР</a:t>
            </a: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Б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А</a:t>
            </a: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Н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К</a:t>
            </a:r>
            <a:r>
              <a:rPr sz="800" b="1" spc="-3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Р</a:t>
            </a:r>
            <a:r>
              <a:rPr sz="800" b="1" spc="-10" dirty="0">
                <a:solidFill>
                  <a:srgbClr val="00AFEF"/>
                </a:solidFill>
                <a:latin typeface="Calibri"/>
                <a:cs typeface="Calibri"/>
              </a:rPr>
              <a:t>Ф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»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6392" y="1788667"/>
            <a:ext cx="431038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Footlight MT Light" pitchFamily="18" charset="0"/>
                <a:cs typeface="Calibri"/>
              </a:rPr>
              <a:t>подразделений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–</a:t>
            </a:r>
            <a:r>
              <a:rPr sz="1200" spc="-1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7</a:t>
            </a:r>
            <a:r>
              <a:rPr sz="1200" spc="-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единиц.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Footlight MT Light" pitchFamily="18" charset="0"/>
                <a:cs typeface="Calibri"/>
              </a:rPr>
              <a:t>Крупнейшие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кредитные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организации </a:t>
            </a:r>
            <a:r>
              <a:rPr sz="1200" dirty="0">
                <a:latin typeface="Footlight MT Light" pitchFamily="18" charset="0"/>
                <a:cs typeface="Calibri"/>
              </a:rPr>
              <a:t>–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ПАО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«Сбербанк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РФ»,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10" dirty="0">
                <a:latin typeface="Footlight MT Light" pitchFamily="18" charset="0"/>
                <a:cs typeface="Calibri"/>
              </a:rPr>
              <a:t>ПАО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«Россельхозбанк»,</a:t>
            </a:r>
            <a:r>
              <a:rPr sz="1200" spc="45" dirty="0">
                <a:latin typeface="Footlight MT Light" pitchFamily="18" charset="0"/>
                <a:cs typeface="Calibri"/>
              </a:rPr>
              <a:t> </a:t>
            </a:r>
            <a:r>
              <a:rPr sz="1200" spc="-15" dirty="0">
                <a:latin typeface="Footlight MT Light" pitchFamily="18" charset="0"/>
                <a:cs typeface="Calibri"/>
              </a:rPr>
              <a:t>АО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«Почта-Банк».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spc="-5" dirty="0">
                <a:latin typeface="Footlight MT Light" pitchFamily="18" charset="0"/>
                <a:cs typeface="Calibri"/>
              </a:rPr>
              <a:t>Виды</a:t>
            </a:r>
            <a:r>
              <a:rPr sz="1200" spc="9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оказываемых</a:t>
            </a:r>
            <a:r>
              <a:rPr sz="1200" spc="9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услуг:</a:t>
            </a:r>
            <a:r>
              <a:rPr sz="1200" spc="9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банковское</a:t>
            </a:r>
            <a:r>
              <a:rPr sz="1200" spc="9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обслуживание,</a:t>
            </a:r>
            <a:r>
              <a:rPr sz="1200" spc="9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депозит, </a:t>
            </a:r>
            <a:r>
              <a:rPr sz="1200" spc="-26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кредитование.</a:t>
            </a:r>
            <a:endParaRPr sz="1200" dirty="0">
              <a:latin typeface="Footlight MT Light" pitchFamily="18" charset="0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6392" y="2886201"/>
            <a:ext cx="4311650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Footlight MT Light" pitchFamily="18" charset="0"/>
                <a:cs typeface="Calibri"/>
              </a:rPr>
              <a:t>Крупные</a:t>
            </a:r>
            <a:r>
              <a:rPr sz="1200" spc="67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страховые</a:t>
            </a:r>
            <a:r>
              <a:rPr sz="1200" spc="67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компании</a:t>
            </a:r>
            <a:r>
              <a:rPr sz="1200" spc="67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–  </a:t>
            </a:r>
            <a:r>
              <a:rPr sz="1200" spc="13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ПАО</a:t>
            </a:r>
            <a:r>
              <a:rPr sz="1200" spc="66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«Росгосстрах»,</a:t>
            </a:r>
            <a:r>
              <a:rPr sz="1200" spc="67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СПАО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200" spc="-5" dirty="0">
                <a:latin typeface="Footlight MT Light" pitchFamily="18" charset="0"/>
                <a:cs typeface="Calibri"/>
              </a:rPr>
              <a:t>«Ингосстрах»,</a:t>
            </a:r>
            <a:r>
              <a:rPr sz="1200" spc="509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СК</a:t>
            </a:r>
            <a:r>
              <a:rPr sz="1200" spc="50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«АльфаСтрахование»,</a:t>
            </a:r>
            <a:r>
              <a:rPr sz="1200" spc="5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СМК</a:t>
            </a:r>
            <a:r>
              <a:rPr sz="1200" spc="50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«РЕСО-мед»,</a:t>
            </a:r>
            <a:r>
              <a:rPr sz="1200" spc="509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СК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200" spc="-10" dirty="0">
                <a:latin typeface="Footlight MT Light" pitchFamily="18" charset="0"/>
                <a:cs typeface="Calibri"/>
              </a:rPr>
              <a:t>«Ресо-Гарантия»</a:t>
            </a:r>
            <a:r>
              <a:rPr sz="1200" spc="-3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</a:t>
            </a:r>
            <a:r>
              <a:rPr sz="1200" spc="-2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пр.</a:t>
            </a:r>
          </a:p>
          <a:p>
            <a:pPr marL="12700" marR="5080" algn="just">
              <a:lnSpc>
                <a:spcPct val="100000"/>
              </a:lnSpc>
            </a:pPr>
            <a:r>
              <a:rPr sz="1200" spc="-5" dirty="0">
                <a:latin typeface="Footlight MT Light" pitchFamily="18" charset="0"/>
                <a:cs typeface="Calibri"/>
              </a:rPr>
              <a:t>Виды оказываемых </a:t>
            </a:r>
            <a:r>
              <a:rPr sz="1200" dirty="0">
                <a:latin typeface="Footlight MT Light" pitchFamily="18" charset="0"/>
                <a:cs typeface="Calibri"/>
              </a:rPr>
              <a:t>услуг: </a:t>
            </a:r>
            <a:r>
              <a:rPr sz="1200" spc="-10" dirty="0">
                <a:latin typeface="Footlight MT Light" pitchFamily="18" charset="0"/>
                <a:cs typeface="Calibri"/>
              </a:rPr>
              <a:t>страхование </a:t>
            </a:r>
            <a:r>
              <a:rPr sz="1200" spc="-5" dirty="0">
                <a:latin typeface="Footlight MT Light" pitchFamily="18" charset="0"/>
                <a:cs typeface="Calibri"/>
              </a:rPr>
              <a:t>имущества, </a:t>
            </a:r>
            <a:r>
              <a:rPr sz="1200" spc="-10" dirty="0">
                <a:latin typeface="Footlight MT Light" pitchFamily="18" charset="0"/>
                <a:cs typeface="Calibri"/>
              </a:rPr>
              <a:t>добровольное </a:t>
            </a:r>
            <a:r>
              <a:rPr sz="1200" spc="-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медицинское </a:t>
            </a:r>
            <a:r>
              <a:rPr sz="1200" spc="-5" dirty="0">
                <a:latin typeface="Footlight MT Light" pitchFamily="18" charset="0"/>
                <a:cs typeface="Calibri"/>
              </a:rPr>
              <a:t>страхование, </a:t>
            </a:r>
            <a:r>
              <a:rPr sz="1200" spc="-10" dirty="0">
                <a:latin typeface="Footlight MT Light" pitchFamily="18" charset="0"/>
                <a:cs typeface="Calibri"/>
              </a:rPr>
              <a:t>ОСАГО </a:t>
            </a:r>
            <a:r>
              <a:rPr sz="1200" dirty="0">
                <a:latin typeface="Footlight MT Light" pitchFamily="18" charset="0"/>
                <a:cs typeface="Calibri"/>
              </a:rPr>
              <a:t>и </a:t>
            </a:r>
            <a:r>
              <a:rPr sz="1200" spc="-20" dirty="0">
                <a:latin typeface="Footlight MT Light" pitchFamily="18" charset="0"/>
                <a:cs typeface="Calibri"/>
              </a:rPr>
              <a:t>КАСКО, </a:t>
            </a:r>
            <a:r>
              <a:rPr sz="1200" spc="-5" dirty="0">
                <a:latin typeface="Footlight MT Light" pitchFamily="18" charset="0"/>
                <a:cs typeface="Calibri"/>
              </a:rPr>
              <a:t>страхование жизни, 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комплексное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обслуживание</a:t>
            </a:r>
            <a:r>
              <a:rPr sz="1200" spc="2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юридических</a:t>
            </a:r>
            <a:r>
              <a:rPr sz="1200" spc="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лиц.</a:t>
            </a:r>
            <a:endParaRPr sz="1200" dirty="0">
              <a:latin typeface="Footlight MT Light" pitchFamily="18" charset="0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54626" y="1492250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647700" y="0"/>
                </a:moveTo>
                <a:lnTo>
                  <a:pt x="0" y="0"/>
                </a:lnTo>
                <a:lnTo>
                  <a:pt x="0" y="647700"/>
                </a:lnTo>
                <a:lnTo>
                  <a:pt x="647700" y="647700"/>
                </a:lnTo>
                <a:lnTo>
                  <a:pt x="647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682744" y="2175713"/>
            <a:ext cx="793115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АО</a:t>
            </a:r>
            <a:r>
              <a:rPr sz="800" b="1" spc="-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«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П</a:t>
            </a: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о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ч</a:t>
            </a: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т</a:t>
            </a:r>
            <a:r>
              <a:rPr sz="800" b="1" spc="-10" dirty="0">
                <a:solidFill>
                  <a:srgbClr val="00AFEF"/>
                </a:solidFill>
                <a:latin typeface="Calibri"/>
                <a:cs typeface="Calibri"/>
              </a:rPr>
              <a:t>а</a:t>
            </a:r>
            <a:r>
              <a:rPr sz="800" b="1" spc="5" dirty="0">
                <a:solidFill>
                  <a:srgbClr val="00AFEF"/>
                </a:solidFill>
                <a:latin typeface="Calibri"/>
                <a:cs typeface="Calibri"/>
              </a:rPr>
              <a:t>-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Б</a:t>
            </a: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а</a:t>
            </a:r>
            <a:r>
              <a:rPr sz="800" b="1" spc="5" dirty="0">
                <a:solidFill>
                  <a:srgbClr val="00AFEF"/>
                </a:solidFill>
                <a:latin typeface="Calibri"/>
                <a:cs typeface="Calibri"/>
              </a:rPr>
              <a:t>н</a:t>
            </a: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к</a:t>
            </a: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»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732401" y="3148076"/>
            <a:ext cx="649605" cy="647700"/>
          </a:xfrm>
          <a:custGeom>
            <a:avLst/>
            <a:gdLst/>
            <a:ahLst/>
            <a:cxnLst/>
            <a:rect l="l" t="t" r="r" b="b"/>
            <a:pathLst>
              <a:path w="649604" h="647700">
                <a:moveTo>
                  <a:pt x="649287" y="0"/>
                </a:moveTo>
                <a:lnTo>
                  <a:pt x="0" y="0"/>
                </a:lnTo>
                <a:lnTo>
                  <a:pt x="0" y="647700"/>
                </a:lnTo>
                <a:lnTo>
                  <a:pt x="649287" y="647700"/>
                </a:lnTo>
                <a:lnTo>
                  <a:pt x="64928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680330" y="3832961"/>
            <a:ext cx="75565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ПАО</a:t>
            </a:r>
            <a:endParaRPr sz="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«РОСГОССТРАХ»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788150" y="3187700"/>
            <a:ext cx="647700" cy="647700"/>
          </a:xfrm>
          <a:custGeom>
            <a:avLst/>
            <a:gdLst/>
            <a:ahLst/>
            <a:cxnLst/>
            <a:rect l="l" t="t" r="r" b="b"/>
            <a:pathLst>
              <a:path w="647700" h="647700">
                <a:moveTo>
                  <a:pt x="647700" y="0"/>
                </a:moveTo>
                <a:lnTo>
                  <a:pt x="0" y="0"/>
                </a:lnTo>
                <a:lnTo>
                  <a:pt x="0" y="647700"/>
                </a:lnTo>
                <a:lnTo>
                  <a:pt x="647700" y="647700"/>
                </a:lnTo>
                <a:lnTo>
                  <a:pt x="6477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96075" y="1484312"/>
            <a:ext cx="831850" cy="655637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758178" y="3872585"/>
            <a:ext cx="711200" cy="27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00AFEF"/>
                </a:solidFill>
                <a:latin typeface="Calibri"/>
                <a:cs typeface="Calibri"/>
              </a:rPr>
              <a:t>СПАО</a:t>
            </a:r>
            <a:endParaRPr sz="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800" b="1" spc="-5" dirty="0">
                <a:solidFill>
                  <a:srgbClr val="00AFEF"/>
                </a:solidFill>
                <a:latin typeface="Calibri"/>
                <a:cs typeface="Calibri"/>
              </a:rPr>
              <a:t>«ИНГОССТРАХ»</a:t>
            </a:r>
            <a:endParaRPr sz="8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27700" y="3186176"/>
            <a:ext cx="855662" cy="66040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29550" y="1484312"/>
            <a:ext cx="927100" cy="649287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96392" y="1051052"/>
            <a:ext cx="4310380" cy="763270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166495">
              <a:lnSpc>
                <a:spcPct val="100000"/>
              </a:lnSpc>
              <a:spcBef>
                <a:spcPts val="840"/>
              </a:spcBef>
            </a:pP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ФИНАНСОВАЯ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ИНФРАСТРУКТУРА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  <a:tabLst>
                <a:tab pos="1086485" algn="l"/>
                <a:tab pos="1571625" algn="l"/>
                <a:tab pos="2477135" algn="l"/>
                <a:tab pos="3553460" algn="l"/>
              </a:tabLst>
            </a:pPr>
            <a:r>
              <a:rPr sz="1200" dirty="0">
                <a:latin typeface="Footlight MT Light" pitchFamily="18" charset="0"/>
                <a:cs typeface="Calibri"/>
              </a:rPr>
              <a:t>В</a:t>
            </a:r>
            <a:r>
              <a:rPr sz="1200" spc="135" dirty="0">
                <a:latin typeface="Footlight MT Light" pitchFamily="18" charset="0"/>
                <a:cs typeface="Calibri"/>
              </a:rPr>
              <a:t> </a:t>
            </a:r>
            <a:r>
              <a:rPr sz="1200" spc="-5" dirty="0" err="1">
                <a:latin typeface="Footlight MT Light" pitchFamily="18" charset="0"/>
                <a:cs typeface="Calibri"/>
              </a:rPr>
              <a:t>Сортавальском</a:t>
            </a:r>
            <a:r>
              <a:rPr sz="1200" spc="150" dirty="0">
                <a:latin typeface="Footlight MT Light" pitchFamily="18" charset="0"/>
                <a:cs typeface="Calibri"/>
              </a:rPr>
              <a:t> </a:t>
            </a:r>
            <a:r>
              <a:rPr sz="1200" spc="-5" dirty="0" err="1" smtClean="0">
                <a:latin typeface="Footlight MT Light" pitchFamily="18" charset="0"/>
                <a:cs typeface="Calibri"/>
              </a:rPr>
              <a:t>муниципально</a:t>
            </a:r>
            <a:r>
              <a:rPr lang="ru-RU" sz="1200" spc="-5" dirty="0" smtClean="0">
                <a:latin typeface="Footlight MT Light" pitchFamily="18" charset="0"/>
                <a:cs typeface="Calibri"/>
              </a:rPr>
              <a:t>м округе </a:t>
            </a:r>
            <a:r>
              <a:rPr sz="1200" spc="-5" dirty="0" err="1" smtClean="0">
                <a:latin typeface="Footlight MT Light" pitchFamily="18" charset="0"/>
                <a:cs typeface="Calibri"/>
              </a:rPr>
              <a:t>осуществляют</a:t>
            </a:r>
            <a:r>
              <a:rPr sz="1200" spc="145" dirty="0" smtClean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свою </a:t>
            </a:r>
            <a:r>
              <a:rPr sz="1200" spc="-26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д</a:t>
            </a:r>
            <a:r>
              <a:rPr sz="1200" dirty="0">
                <a:latin typeface="Footlight MT Light" pitchFamily="18" charset="0"/>
                <a:cs typeface="Calibri"/>
              </a:rPr>
              <a:t>ея</a:t>
            </a:r>
            <a:r>
              <a:rPr sz="1200" spc="-15" dirty="0">
                <a:latin typeface="Footlight MT Light" pitchFamily="18" charset="0"/>
                <a:cs typeface="Calibri"/>
              </a:rPr>
              <a:t>т</a:t>
            </a:r>
            <a:r>
              <a:rPr sz="1200" spc="-25" dirty="0">
                <a:latin typeface="Footlight MT Light" pitchFamily="18" charset="0"/>
                <a:cs typeface="Calibri"/>
              </a:rPr>
              <a:t>е</a:t>
            </a:r>
            <a:r>
              <a:rPr sz="1200" spc="-5" dirty="0">
                <a:latin typeface="Footlight MT Light" pitchFamily="18" charset="0"/>
                <a:cs typeface="Calibri"/>
              </a:rPr>
              <a:t>ль</a:t>
            </a:r>
            <a:r>
              <a:rPr sz="1200" spc="-10" dirty="0">
                <a:latin typeface="Footlight MT Light" pitchFamily="18" charset="0"/>
                <a:cs typeface="Calibri"/>
              </a:rPr>
              <a:t>н</a:t>
            </a:r>
            <a:r>
              <a:rPr sz="1200" spc="10" dirty="0">
                <a:latin typeface="Footlight MT Light" pitchFamily="18" charset="0"/>
                <a:cs typeface="Calibri"/>
              </a:rPr>
              <a:t>о</a:t>
            </a:r>
            <a:r>
              <a:rPr sz="1200" spc="-5" dirty="0">
                <a:latin typeface="Footlight MT Light" pitchFamily="18" charset="0"/>
                <a:cs typeface="Calibri"/>
              </a:rPr>
              <a:t>ст</a:t>
            </a:r>
            <a:r>
              <a:rPr sz="1200" dirty="0">
                <a:latin typeface="Footlight MT Light" pitchFamily="18" charset="0"/>
                <a:cs typeface="Calibri"/>
              </a:rPr>
              <a:t>ь	5	</a:t>
            </a:r>
            <a:r>
              <a:rPr sz="1200" spc="-5" dirty="0">
                <a:latin typeface="Footlight MT Light" pitchFamily="18" charset="0"/>
                <a:cs typeface="Calibri"/>
              </a:rPr>
              <a:t>к</a:t>
            </a:r>
            <a:r>
              <a:rPr sz="1200" dirty="0">
                <a:latin typeface="Footlight MT Light" pitchFamily="18" charset="0"/>
                <a:cs typeface="Calibri"/>
              </a:rPr>
              <a:t>р</a:t>
            </a:r>
            <a:r>
              <a:rPr sz="1200" spc="-10" dirty="0">
                <a:latin typeface="Footlight MT Light" pitchFamily="18" charset="0"/>
                <a:cs typeface="Calibri"/>
              </a:rPr>
              <a:t>е</a:t>
            </a:r>
            <a:r>
              <a:rPr sz="1200" spc="-5" dirty="0">
                <a:latin typeface="Footlight MT Light" pitchFamily="18" charset="0"/>
                <a:cs typeface="Calibri"/>
              </a:rPr>
              <a:t>ди</a:t>
            </a:r>
            <a:r>
              <a:rPr sz="1200" dirty="0">
                <a:latin typeface="Footlight MT Light" pitchFamily="18" charset="0"/>
                <a:cs typeface="Calibri"/>
              </a:rPr>
              <a:t>т</a:t>
            </a:r>
            <a:r>
              <a:rPr sz="1200" spc="-10" dirty="0">
                <a:latin typeface="Footlight MT Light" pitchFamily="18" charset="0"/>
                <a:cs typeface="Calibri"/>
              </a:rPr>
              <a:t>н</a:t>
            </a:r>
            <a:r>
              <a:rPr sz="1200" dirty="0">
                <a:latin typeface="Footlight MT Light" pitchFamily="18" charset="0"/>
                <a:cs typeface="Calibri"/>
              </a:rPr>
              <a:t>ых	</a:t>
            </a:r>
            <a:r>
              <a:rPr sz="1200" spc="-5" dirty="0">
                <a:latin typeface="Footlight MT Light" pitchFamily="18" charset="0"/>
                <a:cs typeface="Calibri"/>
              </a:rPr>
              <a:t>орг</a:t>
            </a:r>
            <a:r>
              <a:rPr sz="1200" dirty="0">
                <a:latin typeface="Footlight MT Light" pitchFamily="18" charset="0"/>
                <a:cs typeface="Calibri"/>
              </a:rPr>
              <a:t>а</a:t>
            </a:r>
            <a:r>
              <a:rPr sz="1200" spc="-10" dirty="0">
                <a:latin typeface="Footlight MT Light" pitchFamily="18" charset="0"/>
                <a:cs typeface="Calibri"/>
              </a:rPr>
              <a:t>н</a:t>
            </a:r>
            <a:r>
              <a:rPr sz="1200" dirty="0">
                <a:latin typeface="Footlight MT Light" pitchFamily="18" charset="0"/>
                <a:cs typeface="Calibri"/>
              </a:rPr>
              <a:t>и</a:t>
            </a:r>
            <a:r>
              <a:rPr sz="1200" spc="-5" dirty="0">
                <a:latin typeface="Footlight MT Light" pitchFamily="18" charset="0"/>
                <a:cs typeface="Calibri"/>
              </a:rPr>
              <a:t>з</a:t>
            </a:r>
            <a:r>
              <a:rPr sz="1200" dirty="0">
                <a:latin typeface="Footlight MT Light" pitchFamily="18" charset="0"/>
                <a:cs typeface="Calibri"/>
              </a:rPr>
              <a:t>ации.	</a:t>
            </a:r>
            <a:r>
              <a:rPr sz="1200" spc="-20" dirty="0">
                <a:latin typeface="Footlight MT Light" pitchFamily="18" charset="0"/>
                <a:cs typeface="Calibri"/>
              </a:rPr>
              <a:t>К</a:t>
            </a:r>
            <a:r>
              <a:rPr sz="1200" spc="-25" dirty="0">
                <a:latin typeface="Footlight MT Light" pitchFamily="18" charset="0"/>
                <a:cs typeface="Calibri"/>
              </a:rPr>
              <a:t>о</a:t>
            </a:r>
            <a:r>
              <a:rPr sz="1200" spc="-5" dirty="0">
                <a:latin typeface="Footlight MT Light" pitchFamily="18" charset="0"/>
                <a:cs typeface="Calibri"/>
              </a:rPr>
              <a:t>личество</a:t>
            </a:r>
            <a:endParaRPr sz="1200" dirty="0">
              <a:latin typeface="Footlight MT Light" pitchFamily="18" charset="0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56275" y="1495488"/>
            <a:ext cx="647700" cy="40798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32401" y="3319398"/>
            <a:ext cx="649287" cy="314325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789928" y="3405641"/>
            <a:ext cx="647700" cy="22860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4186173" y="565226"/>
            <a:ext cx="276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</a:t>
            </a:r>
            <a:r>
              <a:rPr sz="1000" dirty="0">
                <a:latin typeface="Calibri"/>
                <a:cs typeface="Calibri"/>
              </a:rPr>
              <a:t>Е</a:t>
            </a:r>
            <a:r>
              <a:rPr sz="1000" spc="-5" dirty="0">
                <a:latin typeface="Calibri"/>
                <a:cs typeface="Calibri"/>
              </a:rPr>
              <a:t>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24" name="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056126" y="268287"/>
            <a:ext cx="536575" cy="773112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621276" y="1571625"/>
            <a:ext cx="968375" cy="469900"/>
          </a:xfrm>
          <a:prstGeom prst="rect">
            <a:avLst/>
          </a:prstGeom>
        </p:spPr>
      </p:pic>
      <p:sp>
        <p:nvSpPr>
          <p:cNvPr id="26" name="object 3"/>
          <p:cNvSpPr txBox="1">
            <a:spLocks/>
          </p:cNvSpPr>
          <p:nvPr/>
        </p:nvSpPr>
        <p:spPr>
          <a:xfrm>
            <a:off x="1029607" y="540388"/>
            <a:ext cx="2027683" cy="228909"/>
          </a:xfrm>
          <a:prstGeom prst="rect">
            <a:avLst/>
          </a:prstGeom>
          <a:effectLst/>
        </p:spPr>
        <p:txBody>
          <a:bodyPr vert="horz" wrap="square" lIns="0" tIns="13335" rIns="0" bIns="0" rtlCol="0" anchor="t" anchorCtr="0">
            <a:sp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>
              <a:spcBef>
                <a:spcPts val="105"/>
              </a:spcBef>
              <a:buFont typeface="Georgia" pitchFamily="18" charset="0"/>
              <a:buNone/>
            </a:pP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ИНФРАСТРУКТУРА</a:t>
            </a:r>
            <a:endParaRPr lang="ru-RU"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28" name="object 6"/>
          <p:cNvSpPr txBox="1"/>
          <p:nvPr/>
        </p:nvSpPr>
        <p:spPr>
          <a:xfrm>
            <a:off x="4726452" y="549246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59176" y="1779651"/>
            <a:ext cx="6085205" cy="1871980"/>
          </a:xfrm>
          <a:custGeom>
            <a:avLst/>
            <a:gdLst/>
            <a:ahLst/>
            <a:cxnLst/>
            <a:rect l="l" t="t" r="r" b="b"/>
            <a:pathLst>
              <a:path w="6085205" h="1871979">
                <a:moveTo>
                  <a:pt x="0" y="1871599"/>
                </a:moveTo>
                <a:lnTo>
                  <a:pt x="6084824" y="1871599"/>
                </a:lnTo>
                <a:lnTo>
                  <a:pt x="6084824" y="0"/>
                </a:lnTo>
                <a:lnTo>
                  <a:pt x="0" y="0"/>
                </a:lnTo>
                <a:lnTo>
                  <a:pt x="0" y="1871599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76800" y="2278662"/>
            <a:ext cx="291084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95"/>
              </a:spcBef>
              <a:buNone/>
            </a:pPr>
            <a:r>
              <a:rPr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КУЛЬТУРА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 ТУРИЗМ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7211" y="479277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6007"/>
            <a:ext cx="9110472" cy="9006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116512"/>
            <a:ext cx="9144000" cy="28575"/>
          </a:xfrm>
          <a:custGeom>
            <a:avLst/>
            <a:gdLst/>
            <a:ahLst/>
            <a:cxnLst/>
            <a:rect l="l" t="t" r="r" b="b"/>
            <a:pathLst>
              <a:path w="9144000" h="28575">
                <a:moveTo>
                  <a:pt x="0" y="28576"/>
                </a:moveTo>
                <a:lnTo>
                  <a:pt x="9144000" y="28576"/>
                </a:lnTo>
                <a:lnTo>
                  <a:pt x="9144000" y="0"/>
                </a:lnTo>
                <a:lnTo>
                  <a:pt x="0" y="0"/>
                </a:lnTo>
                <a:lnTo>
                  <a:pt x="0" y="285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2</a:t>
            </a:fld>
            <a:endParaRPr sz="10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400" y="274173"/>
            <a:ext cx="35052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5080" indent="0" algn="ctr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Приветствие Главы </a:t>
            </a:r>
            <a:r>
              <a:rPr sz="1400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Сортавальского</a:t>
            </a: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  </a:t>
            </a:r>
            <a:r>
              <a:rPr sz="140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муниципального</a:t>
            </a:r>
            <a:r>
              <a:rPr lang="ru-RU"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 </a:t>
            </a: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округа</a:t>
            </a:r>
            <a:endParaRPr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48200" y="381895"/>
            <a:ext cx="434340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590800" y="841265"/>
            <a:ext cx="6553200" cy="4306306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r>
              <a:rPr lang="ru-RU" sz="1050" b="1" i="1" dirty="0" smtClean="0"/>
              <a:t>                                         Дорогие </a:t>
            </a:r>
            <a:r>
              <a:rPr lang="ru-RU" sz="1050" b="1" i="1" dirty="0"/>
              <a:t>друзья, потенциальные инвесторы!</a:t>
            </a:r>
          </a:p>
          <a:p>
            <a:r>
              <a:rPr lang="ru-RU" sz="1050" b="1" i="1" dirty="0"/>
              <a:t> Представляю вашему вниманию инвестиционный паспорт Сортавальского  муниципального </a:t>
            </a:r>
            <a:r>
              <a:rPr lang="ru-RU" sz="1050" b="1" i="1" dirty="0" smtClean="0"/>
              <a:t>округа.</a:t>
            </a:r>
            <a:endParaRPr lang="ru-RU" sz="1050" b="1" i="1" dirty="0"/>
          </a:p>
          <a:p>
            <a:r>
              <a:rPr lang="ru-RU" sz="1050" b="1" i="1" dirty="0"/>
              <a:t> </a:t>
            </a:r>
            <a:r>
              <a:rPr lang="ru-RU" sz="1050" b="1" i="1" dirty="0" smtClean="0"/>
              <a:t>В </a:t>
            </a:r>
            <a:r>
              <a:rPr lang="ru-RU" sz="1050" b="1" i="1" dirty="0"/>
              <a:t>этом паспорте представлен информационный материал, направленный на создание продуктивного диалога местной власти и инвестора.</a:t>
            </a:r>
          </a:p>
          <a:p>
            <a:r>
              <a:rPr lang="ru-RU" sz="1050" b="1" i="1" dirty="0"/>
              <a:t>  Привлечение инвестиций – одно из основных направлений деятельности администрации Сортавальского муниципального </a:t>
            </a:r>
            <a:r>
              <a:rPr lang="ru-RU" sz="1050" b="1" i="1" dirty="0" smtClean="0"/>
              <a:t>округа. </a:t>
            </a:r>
            <a:endParaRPr lang="ru-RU" sz="1050" b="1" i="1" dirty="0"/>
          </a:p>
          <a:p>
            <a:r>
              <a:rPr lang="ru-RU" sz="1050" b="1" i="1" dirty="0"/>
              <a:t> Сортавальский </a:t>
            </a:r>
            <a:r>
              <a:rPr lang="ru-RU" sz="1050" b="1" i="1" dirty="0" smtClean="0"/>
              <a:t>округ </a:t>
            </a:r>
            <a:r>
              <a:rPr lang="ru-RU" sz="1050" b="1" i="1" dirty="0"/>
              <a:t>имеет богатую историю, здесь сохраняются культурные традиции и историческое наследие во всех его проявлениях. С городом Сортавала связаны многие известные исторические личности и события, наш город является крупнейшим туристическим центром не только </a:t>
            </a:r>
            <a:r>
              <a:rPr lang="ru-RU" sz="1050" b="1" i="1" dirty="0" err="1"/>
              <a:t>Приладожья</a:t>
            </a:r>
            <a:r>
              <a:rPr lang="ru-RU" sz="1050" b="1" i="1" dirty="0"/>
              <a:t>, но и Карелии, заметным явлением на туристической карте России. Сортавала активно развивает туристическую отрасль, совершенствуется инфраструктура гостеприимства и сервиса, здесь открываются новые масштабные возможности для предпринимательской инвестиционной деятельности в этой области.</a:t>
            </a:r>
          </a:p>
          <a:p>
            <a:r>
              <a:rPr lang="ru-RU" sz="1050" b="1" i="1" dirty="0"/>
              <a:t> </a:t>
            </a:r>
            <a:r>
              <a:rPr lang="ru-RU" sz="1050" b="1" i="1" dirty="0" smtClean="0"/>
              <a:t>Наш округ  </a:t>
            </a:r>
            <a:r>
              <a:rPr lang="ru-RU" sz="1050" b="1" i="1" dirty="0"/>
              <a:t>открыт для делового сотрудничества по всем направлениям. Прекрасная экология и климат дают возможность для развития агропромышленного комплекса и сопутствующих производств, предприятий, использующих местные природные ресурсы.</a:t>
            </a:r>
          </a:p>
          <a:p>
            <a:r>
              <a:rPr lang="ru-RU" sz="1050" b="1" i="1" dirty="0"/>
              <a:t> Мы приглашаем к взаимовыгодному сотрудничеству российских и иностранных инвесторов. Нам интересны все  предложения во всех областях экономической, социальной и культурной деятельности.</a:t>
            </a:r>
          </a:p>
          <a:p>
            <a:r>
              <a:rPr lang="ru-RU" sz="1050" b="1" i="1" dirty="0"/>
              <a:t> Уверен, что в </a:t>
            </a:r>
            <a:r>
              <a:rPr lang="ru-RU" sz="1050" b="1" i="1" dirty="0" smtClean="0"/>
              <a:t>Сортавальском округе  </a:t>
            </a:r>
            <a:r>
              <a:rPr lang="ru-RU" sz="1050" b="1" i="1" dirty="0"/>
              <a:t>Вы найдёте достойное применение Вашей предпринимательской энергии, сможете сделать хорошие инвестиции, со своей стороны мы готовы обеспечить полную поддержку инвестиционных проектов, сделать наше сотрудничество плодотворным и взаимовыгодным!</a:t>
            </a:r>
          </a:p>
          <a:p>
            <a:r>
              <a:rPr lang="ru-RU" sz="1050" b="1" i="1" dirty="0"/>
              <a:t>  </a:t>
            </a:r>
            <a:r>
              <a:rPr lang="ru-RU" sz="1050" b="1" i="1" dirty="0" smtClean="0"/>
              <a:t>                                                         </a:t>
            </a:r>
            <a:r>
              <a:rPr lang="ru-RU" sz="1050" b="1" i="1" dirty="0"/>
              <a:t> Глава </a:t>
            </a:r>
            <a:r>
              <a:rPr lang="ru-RU" sz="1050" b="1" i="1" dirty="0" smtClean="0"/>
              <a:t>Сортавальского </a:t>
            </a:r>
            <a:r>
              <a:rPr lang="ru-RU" sz="1050" b="1" i="1" dirty="0"/>
              <a:t>муниципального </a:t>
            </a:r>
            <a:r>
              <a:rPr lang="ru-RU" sz="1050" b="1" i="1" dirty="0" smtClean="0"/>
              <a:t>округа, </a:t>
            </a:r>
            <a:r>
              <a:rPr lang="ru-RU" sz="1050" b="1" i="1" dirty="0"/>
              <a:t>С.В. </a:t>
            </a:r>
            <a:r>
              <a:rPr lang="ru-RU" sz="1050" b="1" i="1" dirty="0" err="1"/>
              <a:t>Крупин</a:t>
            </a:r>
            <a:endParaRPr lang="ru-RU" sz="1100" b="1" i="1" dirty="0"/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10000" y="46007"/>
            <a:ext cx="685800" cy="900684"/>
          </a:xfrm>
          <a:prstGeom prst="rect">
            <a:avLst/>
          </a:prstGeom>
        </p:spPr>
      </p:pic>
      <p:pic>
        <p:nvPicPr>
          <p:cNvPr id="1026" name="Picture 2" descr="C:\Users\user007\Desktop\b61fce824719e795201d5c38cf49eab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47749"/>
            <a:ext cx="2271745" cy="318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2400" y="432435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Крупин</a:t>
            </a:r>
            <a:endParaRPr lang="ru-RU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Сергей </a:t>
            </a:r>
          </a:p>
          <a:p>
            <a:r>
              <a:rPr lang="ru-RU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Владимирович</a:t>
            </a:r>
            <a:endParaRPr lang="ru-RU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Овал 33"/>
          <p:cNvSpPr/>
          <p:nvPr/>
        </p:nvSpPr>
        <p:spPr>
          <a:xfrm>
            <a:off x="7362499" y="3876038"/>
            <a:ext cx="16002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6438901" y="2617806"/>
            <a:ext cx="16002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7391400" y="1213407"/>
            <a:ext cx="16002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1190299" y="2357478"/>
            <a:ext cx="16002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457200" y="3880858"/>
            <a:ext cx="16002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228600" y="1200150"/>
            <a:ext cx="16002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7" y="211836"/>
            <a:ext cx="9064752" cy="9006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435100" y="548132"/>
            <a:ext cx="148971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КУЛЬТУРА И СПОРТ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154528" y="1111332"/>
            <a:ext cx="332247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9420" marR="5080" indent="-42735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ЧИСЛЕННОСТЬ </a:t>
            </a:r>
            <a:r>
              <a:rPr sz="12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КУЛЬТУРНО-ДОСУГОВЫХ </a:t>
            </a:r>
            <a:r>
              <a:rPr sz="1200" b="1" spc="-254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СПОРТИВНЫХ 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ОБЪЕКТОВ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839660"/>
              </p:ext>
            </p:extLst>
          </p:nvPr>
        </p:nvGraphicFramePr>
        <p:xfrm>
          <a:off x="3383660" y="1642364"/>
          <a:ext cx="2489835" cy="3075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89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1553">
                <a:tc>
                  <a:txBody>
                    <a:bodyPr/>
                    <a:lstStyle/>
                    <a:p>
                      <a:pPr marL="19685" algn="ctr">
                        <a:lnSpc>
                          <a:spcPts val="1335"/>
                        </a:lnSpc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4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235"/>
                        </a:lnSpc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Музеи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4812"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ино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ц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рт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н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ые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залы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3364"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Парки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 культуры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отдыха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9447">
                <a:tc>
                  <a:txBody>
                    <a:bodyPr/>
                    <a:lstStyle/>
                    <a:p>
                      <a:pPr marL="20320"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1400" b="1" spc="-4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1400" b="1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400" b="1" spc="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4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97155" marB="0"/>
                </a:tc>
                <a:tc>
                  <a:txBody>
                    <a:bodyPr/>
                    <a:lstStyle/>
                    <a:p>
                      <a:pPr marL="106045" marR="30480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Би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б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лио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т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е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ф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или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л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ы 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библиотек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4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Школы</a:t>
                      </a:r>
                      <a:r>
                        <a:rPr sz="12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искусств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19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9765"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4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97155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Учреждения</a:t>
                      </a:r>
                      <a:r>
                        <a:rPr sz="12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культурно-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106045">
                        <a:lnSpc>
                          <a:spcPct val="1000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досугового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типа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4203"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8415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Бассейн</a:t>
                      </a:r>
                      <a:r>
                        <a:rPr sz="12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(ФОК)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19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3123"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400" b="1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Спортивные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школы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3683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7078">
                <a:tc>
                  <a:txBody>
                    <a:bodyPr/>
                    <a:lstStyle/>
                    <a:p>
                      <a:pPr marL="19685" algn="ctr">
                        <a:lnSpc>
                          <a:spcPct val="100000"/>
                        </a:lnSpc>
                        <a:spcBef>
                          <a:spcPts val="765"/>
                        </a:spcBef>
                      </a:pPr>
                      <a:r>
                        <a:rPr sz="14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4</a:t>
                      </a:r>
                    </a:p>
                  </a:txBody>
                  <a:tcPr marL="0" marR="0" marT="97155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1200" b="1" spc="-5" dirty="0">
                          <a:latin typeface="Calibri"/>
                          <a:cs typeface="Calibri"/>
                        </a:rPr>
                        <a:t>Стадионы,</a:t>
                      </a:r>
                      <a:r>
                        <a:rPr sz="12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футбольные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  <a:p>
                      <a:pPr marL="106045">
                        <a:lnSpc>
                          <a:spcPts val="1400"/>
                        </a:lnSpc>
                      </a:pPr>
                      <a:r>
                        <a:rPr sz="1200" b="1" spc="-10" dirty="0">
                          <a:latin typeface="Calibri"/>
                          <a:cs typeface="Calibri"/>
                        </a:rPr>
                        <a:t>поля</a:t>
                      </a:r>
                      <a:endParaRPr sz="1200" dirty="0">
                        <a:latin typeface="Calibri"/>
                        <a:cs typeface="Calibri"/>
                      </a:endParaRPr>
                    </a:p>
                  </a:txBody>
                  <a:tcPr marL="0" marR="0" marT="23495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56126" y="268287"/>
            <a:ext cx="536575" cy="77311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57200" y="1367232"/>
            <a:ext cx="168267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Городской парк  Ваккосалми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571228" y="2516251"/>
            <a:ext cx="1857772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2700" marR="412750">
              <a:lnSpc>
                <a:spcPct val="100000"/>
              </a:lnSpc>
              <a:spcBef>
                <a:spcPts val="100"/>
              </a:spcBef>
            </a:pPr>
            <a:r>
              <a:rPr sz="11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Социально-  культурный</a:t>
            </a:r>
          </a:p>
          <a:p>
            <a:pPr marL="12700">
              <a:lnSpc>
                <a:spcPct val="100000"/>
              </a:lnSpc>
            </a:pPr>
            <a:r>
              <a:rPr sz="11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молодежный</a:t>
            </a:r>
            <a:r>
              <a:rPr sz="11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 </a:t>
            </a:r>
            <a:r>
              <a:rPr sz="11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цент</a:t>
            </a:r>
            <a:r>
              <a:rPr lang="ru-RU" sz="11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/>
              </a:rPr>
              <a:t>р</a:t>
            </a:r>
            <a:endParaRPr sz="11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8392" y="4012621"/>
            <a:ext cx="1459523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Сортавальская</a:t>
            </a: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  </a:t>
            </a:r>
            <a:r>
              <a:rPr lang="ru-RU" sz="1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Calibri"/>
              </a:rPr>
              <a:t>ОКРУГ</a:t>
            </a:r>
            <a:r>
              <a:rPr sz="1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ная</a:t>
            </a:r>
            <a:endParaRPr sz="1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библиотека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315200" y="1349096"/>
            <a:ext cx="129654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248920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ДЮСШ</a:t>
            </a:r>
          </a:p>
          <a:p>
            <a:pPr marR="5080" algn="r">
              <a:lnSpc>
                <a:spcPct val="100000"/>
              </a:lnSpc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отделение</a:t>
            </a:r>
          </a:p>
          <a:p>
            <a:pPr marR="5080" algn="r">
              <a:lnSpc>
                <a:spcPct val="100000"/>
              </a:lnSpc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гребли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869654" y="2753495"/>
            <a:ext cx="199104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12700" marR="5715" indent="222250" algn="r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Физкультурно-  оздоровительный</a:t>
            </a:r>
          </a:p>
          <a:p>
            <a:pPr marR="5080" algn="r">
              <a:lnSpc>
                <a:spcPct val="100000"/>
              </a:lnSpc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комплекс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7239001" y="4104060"/>
            <a:ext cx="152673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Конькобежный</a:t>
            </a:r>
          </a:p>
          <a:p>
            <a:pPr marR="5080" algn="r">
              <a:lnSpc>
                <a:spcPct val="100000"/>
              </a:lnSpc>
            </a:pPr>
            <a:r>
              <a:rPr sz="1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Footlight MT Light" pitchFamily="18" charset="0"/>
                <a:cs typeface="Calibri"/>
              </a:rPr>
              <a:t>стадион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4375150" y="4999050"/>
            <a:ext cx="204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20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29" name="object 6"/>
          <p:cNvSpPr txBox="1"/>
          <p:nvPr/>
        </p:nvSpPr>
        <p:spPr>
          <a:xfrm>
            <a:off x="4726452" y="549246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13359"/>
            <a:ext cx="9067800" cy="9006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12138" y="548132"/>
            <a:ext cx="1207262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6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ТУРИЗМ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819400" y="1148537"/>
            <a:ext cx="365442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ОСНОВНЫЕ</a:t>
            </a:r>
            <a:r>
              <a:rPr sz="1200" b="1" spc="-2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ДОСТОПРИМЕЧАТЕЛЬНОСТИ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2613" y="2727550"/>
            <a:ext cx="2221587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ИНФРАСТРУКТУРА</a:t>
            </a:r>
            <a:r>
              <a:rPr sz="1100" b="1" spc="254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ТУРИЗМА</a:t>
            </a:r>
            <a:endParaRPr sz="11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118684"/>
              </p:ext>
            </p:extLst>
          </p:nvPr>
        </p:nvGraphicFramePr>
        <p:xfrm>
          <a:off x="328123" y="2977712"/>
          <a:ext cx="2803525" cy="17676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02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932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8998">
                <a:tc>
                  <a:txBody>
                    <a:bodyPr/>
                    <a:lstStyle/>
                    <a:p>
                      <a:pPr marR="41910" algn="ctr">
                        <a:lnSpc>
                          <a:spcPts val="1515"/>
                        </a:lnSpc>
                      </a:pPr>
                      <a:r>
                        <a:rPr lang="ru-RU"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Более 500</a:t>
                      </a:r>
                      <a:endParaRPr sz="16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ts val="1195"/>
                        </a:lnSpc>
                      </a:pP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Объектов</a:t>
                      </a:r>
                      <a:r>
                        <a:rPr sz="1000" b="1" spc="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культурного</a:t>
                      </a:r>
                      <a:r>
                        <a:rPr sz="10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наследия</a:t>
                      </a:r>
                      <a:endParaRPr sz="10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8320">
                <a:tc>
                  <a:txBody>
                    <a:bodyPr/>
                    <a:lstStyle/>
                    <a:p>
                      <a:pPr marR="4127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6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Музеев,</a:t>
                      </a:r>
                      <a:r>
                        <a:rPr sz="10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выставочных залов</a:t>
                      </a:r>
                      <a:endParaRPr sz="10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540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735">
                <a:tc>
                  <a:txBody>
                    <a:bodyPr/>
                    <a:lstStyle/>
                    <a:p>
                      <a:pPr marR="43815" algn="ctr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ru-RU" sz="1600" b="1" spc="-1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159</a:t>
                      </a:r>
                      <a:endParaRPr sz="16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2705" marB="0"/>
                </a:tc>
                <a:tc>
                  <a:txBody>
                    <a:bodyPr/>
                    <a:lstStyle/>
                    <a:p>
                      <a:pPr marL="176530" marR="15303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Объектов</a:t>
                      </a:r>
                      <a:r>
                        <a:rPr sz="1000" b="1" spc="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гостеприимства</a:t>
                      </a:r>
                      <a:r>
                        <a:rPr sz="1000" b="1" spc="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(отели, </a:t>
                      </a:r>
                      <a:r>
                        <a:rPr sz="1000" b="1" spc="-2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гостиницы,</a:t>
                      </a:r>
                      <a:r>
                        <a:rPr sz="1000" b="1" spc="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турбазы)</a:t>
                      </a:r>
                      <a:endParaRPr sz="10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667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2983">
                <a:tc>
                  <a:txBody>
                    <a:bodyPr/>
                    <a:lstStyle/>
                    <a:p>
                      <a:pPr marR="43815" algn="ctr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lang="ru-RU" sz="1600" b="1" spc="-1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95</a:t>
                      </a:r>
                      <a:endParaRPr sz="16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2704" marB="0"/>
                </a:tc>
                <a:tc>
                  <a:txBody>
                    <a:bodyPr/>
                    <a:lstStyle/>
                    <a:p>
                      <a:pPr marL="176530" marR="11938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Объектов</a:t>
                      </a:r>
                      <a:r>
                        <a:rPr sz="1000" b="1" spc="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общественного</a:t>
                      </a: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питания </a:t>
                      </a:r>
                      <a:r>
                        <a:rPr sz="1000" b="1" spc="-2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(столовые,</a:t>
                      </a:r>
                      <a:r>
                        <a:rPr sz="10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кафе,</a:t>
                      </a:r>
                      <a:r>
                        <a:rPr sz="10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рестораны)</a:t>
                      </a:r>
                      <a:endParaRPr sz="10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667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8605">
                <a:tc>
                  <a:txBody>
                    <a:bodyPr/>
                    <a:lstStyle/>
                    <a:p>
                      <a:pPr marR="41275" algn="ctr">
                        <a:lnSpc>
                          <a:spcPts val="1900"/>
                        </a:lnSpc>
                        <a:spcBef>
                          <a:spcPts val="114"/>
                        </a:spcBef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6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4604" marB="0"/>
                </a:tc>
                <a:tc>
                  <a:txBody>
                    <a:bodyPr/>
                    <a:lstStyle/>
                    <a:p>
                      <a:pPr marL="17653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0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Туроператоров</a:t>
                      </a:r>
                      <a:endParaRPr sz="1000" b="1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4769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5763" y="277145"/>
            <a:ext cx="536575" cy="773112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39978" y="1657350"/>
            <a:ext cx="1284022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945" algn="ctr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Footlight MT Light" pitchFamily="18" charset="0"/>
                <a:cs typeface="Calibri"/>
              </a:rPr>
              <a:t>Многочисленные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архитектурные</a:t>
            </a:r>
            <a:r>
              <a:rPr sz="1100" spc="-2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памятники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681352" y="1785776"/>
            <a:ext cx="101346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Footlight MT Light" pitchFamily="18" charset="0"/>
                <a:cs typeface="Calibri"/>
              </a:rPr>
              <a:t>Валаамский архипелаг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03729" y="1663856"/>
            <a:ext cx="105283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 algn="ctr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Footlight MT Light" pitchFamily="18" charset="0"/>
                <a:cs typeface="Calibri"/>
              </a:rPr>
              <a:t>Региональный</a:t>
            </a:r>
            <a:r>
              <a:rPr sz="1100" spc="-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музей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Северного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Приладожья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62338" y="1663856"/>
            <a:ext cx="1315085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Footlight MT Light" pitchFamily="18" charset="0"/>
                <a:cs typeface="Calibri"/>
              </a:rPr>
              <a:t>Художественная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галерея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5080"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Footlight MT Light" pitchFamily="18" charset="0"/>
                <a:cs typeface="Calibri"/>
              </a:rPr>
              <a:t>народного </a:t>
            </a:r>
            <a:r>
              <a:rPr sz="1100" spc="-5" dirty="0">
                <a:latin typeface="Footlight MT Light" pitchFamily="18" charset="0"/>
                <a:cs typeface="Calibri"/>
              </a:rPr>
              <a:t>художника России </a:t>
            </a:r>
            <a:r>
              <a:rPr sz="1100" spc="-17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К.А.Гоголева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42634" y="1725133"/>
            <a:ext cx="1353566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marR="5080" indent="-416559" algn="ctr">
              <a:lnSpc>
                <a:spcPct val="100000"/>
              </a:lnSpc>
              <a:spcBef>
                <a:spcPts val="100"/>
              </a:spcBef>
            </a:pPr>
            <a:r>
              <a:rPr sz="1100" spc="-5" dirty="0" err="1" smtClean="0">
                <a:latin typeface="Footlight MT Light" pitchFamily="18" charset="0"/>
                <a:cs typeface="Calibri"/>
              </a:rPr>
              <a:t>Рускеальский</a:t>
            </a:r>
            <a:endParaRPr lang="ru-RU" sz="1100" spc="-5" dirty="0" smtClean="0">
              <a:latin typeface="Footlight MT Light" pitchFamily="18" charset="0"/>
              <a:cs typeface="Calibri"/>
            </a:endParaRPr>
          </a:p>
          <a:p>
            <a:pPr marL="428625" marR="5080" indent="-416559" algn="ctr">
              <a:lnSpc>
                <a:spcPct val="100000"/>
              </a:lnSpc>
              <a:spcBef>
                <a:spcPts val="100"/>
              </a:spcBef>
            </a:pPr>
            <a:r>
              <a:rPr lang="ru-RU" sz="1100" spc="-5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мраморный</a:t>
            </a:r>
            <a:r>
              <a:rPr sz="1100" spc="-5" dirty="0" smtClean="0">
                <a:latin typeface="Footlight MT Light" pitchFamily="18" charset="0"/>
                <a:cs typeface="Calibri"/>
              </a:rPr>
              <a:t> </a:t>
            </a:r>
            <a:r>
              <a:rPr sz="1100" spc="-17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каньон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731432" y="1603674"/>
            <a:ext cx="1008400" cy="7155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0180" algn="ctr">
              <a:lnSpc>
                <a:spcPct val="100000"/>
              </a:lnSpc>
              <a:spcBef>
                <a:spcPts val="100"/>
              </a:spcBef>
            </a:pPr>
            <a:r>
              <a:rPr sz="1100" dirty="0" err="1" smtClean="0">
                <a:latin typeface="Footlight MT Light" pitchFamily="18" charset="0"/>
                <a:cs typeface="Calibri"/>
              </a:rPr>
              <a:t>Памятник</a:t>
            </a:r>
            <a:endParaRPr lang="ru-RU" sz="1100" dirty="0" smtClean="0">
              <a:latin typeface="Footlight MT Light" pitchFamily="18" charset="0"/>
              <a:cs typeface="Calibri"/>
            </a:endParaRPr>
          </a:p>
          <a:p>
            <a:pPr marL="12700" marR="5080" indent="170180" algn="ctr">
              <a:lnSpc>
                <a:spcPct val="100000"/>
              </a:lnSpc>
              <a:spcBef>
                <a:spcPts val="100"/>
              </a:spcBef>
            </a:pPr>
            <a:r>
              <a:rPr sz="1100" dirty="0" smtClean="0">
                <a:latin typeface="Footlight MT Light" pitchFamily="18" charset="0"/>
                <a:cs typeface="Calibri"/>
              </a:rPr>
              <a:t> </a:t>
            </a:r>
            <a:r>
              <a:rPr sz="1100" spc="5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рунопевцу</a:t>
            </a:r>
            <a:r>
              <a:rPr sz="1100" spc="125" dirty="0">
                <a:latin typeface="Footlight MT Light" pitchFamily="18" charset="0"/>
                <a:cs typeface="Calibri"/>
              </a:rPr>
              <a:t> </a:t>
            </a:r>
            <a:endParaRPr lang="ru-RU" sz="1100" spc="125" dirty="0" smtClean="0">
              <a:latin typeface="Footlight MT Light" pitchFamily="18" charset="0"/>
              <a:cs typeface="Calibri"/>
            </a:endParaRPr>
          </a:p>
          <a:p>
            <a:pPr marL="12700" marR="5080" indent="170180" algn="ctr">
              <a:lnSpc>
                <a:spcPct val="100000"/>
              </a:lnSpc>
              <a:spcBef>
                <a:spcPts val="100"/>
              </a:spcBef>
            </a:pPr>
            <a:r>
              <a:rPr sz="1100" spc="-5" dirty="0" err="1" smtClean="0">
                <a:latin typeface="Footlight MT Light" pitchFamily="18" charset="0"/>
                <a:cs typeface="Calibri"/>
              </a:rPr>
              <a:t>Петри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6764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Шемейкке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82188" y="4357522"/>
            <a:ext cx="5556885" cy="5200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6891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19</a:t>
            </a:r>
            <a:r>
              <a:rPr sz="1100" b="1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февраля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2018</a:t>
            </a:r>
            <a:r>
              <a:rPr sz="1100" b="1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года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Постановлением</a:t>
            </a:r>
            <a:r>
              <a:rPr sz="1100" b="1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Правительства</a:t>
            </a:r>
            <a:r>
              <a:rPr sz="1100" b="1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Республики</a:t>
            </a:r>
            <a:r>
              <a:rPr sz="1100" b="1" spc="4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Карелия городу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Сортавала 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присвоен</a:t>
            </a:r>
            <a:r>
              <a:rPr sz="1100" b="1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статус</a:t>
            </a:r>
            <a:r>
              <a:rPr sz="11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исторического</a:t>
            </a:r>
            <a:r>
              <a:rPr sz="1100" b="1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поселения</a:t>
            </a:r>
            <a:r>
              <a:rPr sz="1100" b="1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регионального</a:t>
            </a:r>
            <a:r>
              <a:rPr sz="1100" b="1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значения,</a:t>
            </a:r>
            <a:r>
              <a:rPr sz="1100" b="1" spc="5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имеющих</a:t>
            </a:r>
            <a:r>
              <a:rPr sz="1100" b="1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особое </a:t>
            </a:r>
            <a:r>
              <a:rPr sz="1100" b="1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значение</a:t>
            </a:r>
            <a:r>
              <a:rPr sz="1100" b="1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для</a:t>
            </a:r>
            <a:r>
              <a:rPr lang="ru-RU" sz="1100" b="1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истории</a:t>
            </a:r>
            <a:r>
              <a:rPr sz="1100" b="1" spc="10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</a:t>
            </a:r>
            <a:r>
              <a:rPr sz="11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культуры</a:t>
            </a:r>
            <a:r>
              <a:rPr sz="1100" b="1" spc="3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Республики</a:t>
            </a:r>
            <a:r>
              <a:rPr sz="1100" b="1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Карелия.</a:t>
            </a:r>
            <a:endParaRPr sz="11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67478" y="2853689"/>
            <a:ext cx="3338322" cy="1814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СОБЫТИЙНЫЙ</a:t>
            </a:r>
            <a:r>
              <a:rPr sz="1100" b="1" spc="229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ТУРИЗМ</a:t>
            </a:r>
            <a:r>
              <a:rPr sz="1100" b="1" spc="24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В</a:t>
            </a:r>
            <a:r>
              <a:rPr lang="ru-RU" sz="1100" b="1" spc="-5" dirty="0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ОКРУГ</a:t>
            </a:r>
            <a:r>
              <a:rPr sz="1100" b="1" spc="-10" dirty="0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Е</a:t>
            </a:r>
            <a:endParaRPr sz="11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430144" y="3257550"/>
            <a:ext cx="112204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905" algn="ctr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latin typeface="Footlight MT Light" pitchFamily="18" charset="0"/>
                <a:cs typeface="Calibri"/>
              </a:rPr>
              <a:t>Ралли «КАРЕЛИЯ»</a:t>
            </a:r>
            <a:br>
              <a:rPr lang="ru-RU" sz="1100" dirty="0" smtClean="0">
                <a:latin typeface="Footlight MT Light" pitchFamily="18" charset="0"/>
                <a:cs typeface="Calibri"/>
              </a:rPr>
            </a:br>
            <a:r>
              <a:rPr lang="ru-RU" sz="1100" dirty="0" smtClean="0">
                <a:latin typeface="Footlight MT Light" pitchFamily="18" charset="0"/>
                <a:cs typeface="Calibri"/>
              </a:rPr>
              <a:t>Чемпионат России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880473" y="3258777"/>
            <a:ext cx="971550" cy="8592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Footlight MT Light" pitchFamily="18" charset="0"/>
                <a:cs typeface="Calibri"/>
              </a:rPr>
              <a:t>Оперный фестиваль </a:t>
            </a:r>
            <a:r>
              <a:rPr sz="1100" dirty="0">
                <a:latin typeface="Footlight MT Light" pitchFamily="18" charset="0"/>
                <a:cs typeface="Calibri"/>
              </a:rPr>
              <a:t>в </a:t>
            </a:r>
            <a:r>
              <a:rPr sz="1100" spc="-17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Рускеала </a:t>
            </a:r>
            <a:r>
              <a:rPr sz="1100" dirty="0">
                <a:latin typeface="Footlight MT Light" pitchFamily="18" charset="0"/>
                <a:cs typeface="Calibri"/>
              </a:rPr>
              <a:t>«RUSKEALA 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SYMPHONY»</a:t>
            </a:r>
          </a:p>
        </p:txBody>
      </p:sp>
      <p:sp>
        <p:nvSpPr>
          <p:cNvPr id="28" name="object 28"/>
          <p:cNvSpPr txBox="1"/>
          <p:nvPr/>
        </p:nvSpPr>
        <p:spPr>
          <a:xfrm>
            <a:off x="6266434" y="3260004"/>
            <a:ext cx="123888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ru-RU" sz="1100" dirty="0" smtClean="0">
                <a:latin typeface="Footlight MT Light" pitchFamily="18" charset="0"/>
                <a:cs typeface="Calibri"/>
              </a:rPr>
              <a:t>Фестиваль культуры раннего средневековья</a:t>
            </a:r>
            <a:br>
              <a:rPr lang="ru-RU" sz="1100" dirty="0" smtClean="0">
                <a:latin typeface="Footlight MT Light" pitchFamily="18" charset="0"/>
                <a:cs typeface="Calibri"/>
              </a:rPr>
            </a:br>
            <a:r>
              <a:rPr lang="ru-RU" sz="1100" dirty="0" smtClean="0">
                <a:latin typeface="Footlight MT Light" pitchFamily="18" charset="0"/>
                <a:cs typeface="Calibri"/>
              </a:rPr>
              <a:t>«Карельская земля»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804150" y="3320963"/>
            <a:ext cx="862965" cy="520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US" sz="1100" spc="-5" dirty="0" smtClean="0">
                <a:latin typeface="Footlight MT Light" pitchFamily="18" charset="0"/>
                <a:cs typeface="Calibri"/>
              </a:rPr>
              <a:t>XI</a:t>
            </a:r>
            <a:r>
              <a:rPr lang="ru-RU" sz="1100" spc="-5" dirty="0" smtClean="0">
                <a:latin typeface="Footlight MT Light" pitchFamily="18" charset="0"/>
                <a:cs typeface="Calibri"/>
              </a:rPr>
              <a:t> Фестиваль </a:t>
            </a:r>
            <a:br>
              <a:rPr lang="ru-RU" sz="1100" spc="-5" dirty="0" smtClean="0">
                <a:latin typeface="Footlight MT Light" pitchFamily="18" charset="0"/>
                <a:cs typeface="Calibri"/>
              </a:rPr>
            </a:br>
            <a:r>
              <a:rPr lang="ru-RU" sz="1100" spc="-5" dirty="0" smtClean="0">
                <a:latin typeface="Footlight MT Light" pitchFamily="18" charset="0"/>
                <a:cs typeface="Calibri"/>
              </a:rPr>
              <a:t>Карельской калитки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375150" y="4999050"/>
            <a:ext cx="204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21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4726452" y="540388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7675" y="1779651"/>
            <a:ext cx="6156325" cy="1871980"/>
          </a:xfrm>
          <a:custGeom>
            <a:avLst/>
            <a:gdLst/>
            <a:ahLst/>
            <a:cxnLst/>
            <a:rect l="l" t="t" r="r" b="b"/>
            <a:pathLst>
              <a:path w="6156325" h="1871979">
                <a:moveTo>
                  <a:pt x="0" y="1871599"/>
                </a:moveTo>
                <a:lnTo>
                  <a:pt x="6156325" y="1871599"/>
                </a:lnTo>
                <a:lnTo>
                  <a:pt x="6156325" y="0"/>
                </a:lnTo>
                <a:lnTo>
                  <a:pt x="0" y="0"/>
                </a:lnTo>
                <a:lnTo>
                  <a:pt x="0" y="1871599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57615" y="2217107"/>
            <a:ext cx="3568065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/>
                <a:cs typeface="Impact"/>
              </a:rPr>
              <a:t>РАЗВИТИЕ КОНКУРЕНЦИИ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7211" y="479277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135636"/>
            <a:ext cx="9110472" cy="9006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9600" y="412164"/>
            <a:ext cx="305582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ИНФОРМАЦИЯ ПО РАЗВИТИЮ  КОНКУРЕНЦИИ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74065" y="1323848"/>
            <a:ext cx="8054340" cy="2955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Межведомственные</a:t>
            </a:r>
            <a:r>
              <a:rPr sz="1600" b="1" spc="-2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документы</a:t>
            </a:r>
            <a:endParaRPr sz="16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30"/>
              </a:spcBef>
            </a:pP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1.</a:t>
            </a:r>
            <a:r>
              <a:rPr sz="1200" b="1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СОГЛАШЕНИЕ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между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министерством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экономического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развития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и</a:t>
            </a:r>
            <a:r>
              <a:rPr sz="1200" b="1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промышленности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Республики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Карелия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 </a:t>
            </a:r>
            <a:r>
              <a:rPr sz="1200" b="1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администрацией </a:t>
            </a:r>
            <a:r>
              <a:rPr sz="1200" b="1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Сортавальского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муниципального</a:t>
            </a:r>
            <a:r>
              <a:rPr lang="ru-RU"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200" b="1" spc="-10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района </a:t>
            </a:r>
            <a:r>
              <a:rPr sz="1200" b="1" spc="-5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</a:t>
            </a:r>
            <a:r>
              <a:rPr sz="1200" b="1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развитию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конкуренции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 </a:t>
            </a:r>
            <a:r>
              <a:rPr sz="12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Республике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Карелия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от 12 </a:t>
            </a:r>
            <a:r>
              <a:rPr sz="1200" b="1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июля</a:t>
            </a:r>
            <a:r>
              <a:rPr sz="1200" b="1" spc="-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2018</a:t>
            </a:r>
            <a:r>
              <a:rPr sz="1200" b="1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года.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</a:pPr>
            <a:endParaRPr sz="155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Уполномоченные</a:t>
            </a:r>
            <a:r>
              <a:rPr sz="1600" b="1" spc="-3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органы</a:t>
            </a:r>
            <a:r>
              <a:rPr sz="16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</a:t>
            </a:r>
            <a:r>
              <a:rPr sz="16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должностные</a:t>
            </a:r>
            <a:r>
              <a:rPr sz="16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лица</a:t>
            </a:r>
            <a:endParaRPr sz="16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19685" marR="23495" algn="ctr">
              <a:lnSpc>
                <a:spcPct val="100000"/>
              </a:lnSpc>
              <a:spcBef>
                <a:spcPts val="30"/>
              </a:spcBef>
            </a:pP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Распоряжение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администрации</a:t>
            </a:r>
            <a:r>
              <a:rPr sz="1200" b="1" spc="-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Сортавальского</a:t>
            </a:r>
            <a:r>
              <a:rPr sz="1200" b="1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муниципального</a:t>
            </a:r>
            <a:r>
              <a:rPr lang="ru-RU" sz="12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200" b="1" spc="-1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района </a:t>
            </a:r>
            <a:r>
              <a:rPr sz="1200" b="1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от</a:t>
            </a:r>
            <a:r>
              <a:rPr sz="1200" b="1" spc="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29</a:t>
            </a:r>
            <a:r>
              <a:rPr sz="1200" b="1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июня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2018г.</a:t>
            </a:r>
            <a:r>
              <a:rPr sz="1200" b="1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№</a:t>
            </a:r>
            <a:r>
              <a:rPr sz="1200" b="1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518</a:t>
            </a:r>
            <a:r>
              <a:rPr sz="1200" b="1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«О</a:t>
            </a:r>
            <a:r>
              <a:rPr sz="1200" b="1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реализации</a:t>
            </a:r>
            <a:r>
              <a:rPr sz="1200" b="1" spc="-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мер</a:t>
            </a:r>
            <a:r>
              <a:rPr sz="1200" b="1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 </a:t>
            </a:r>
            <a:r>
              <a:rPr sz="1200" b="1" spc="-254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содействию</a:t>
            </a:r>
            <a:r>
              <a:rPr sz="1200" b="1" spc="-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развития</a:t>
            </a:r>
            <a:r>
              <a:rPr sz="1200" b="1" spc="-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конкуренции</a:t>
            </a:r>
            <a:r>
              <a:rPr sz="1200" b="1" spc="-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на</a:t>
            </a:r>
            <a:r>
              <a:rPr sz="12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территории</a:t>
            </a:r>
            <a:r>
              <a:rPr sz="12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Сортавальского</a:t>
            </a:r>
            <a:r>
              <a:rPr sz="1200" b="1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муниципальног</a:t>
            </a:r>
            <a:r>
              <a:rPr lang="ru-RU" sz="1200" b="1" spc="-10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 района</a:t>
            </a:r>
            <a:r>
              <a:rPr sz="1200" b="1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»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marL="241300" marR="7620" indent="-228600" algn="just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Орган,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уполномоченный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содействовать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развитию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конкуренции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на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территории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Сортавальского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муниципального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200" b="1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округа</a:t>
            </a:r>
            <a:r>
              <a:rPr sz="1200" b="1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(далее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–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Уполномоченный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орган)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-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Комитет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экономике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администрации </a:t>
            </a:r>
            <a:r>
              <a:rPr sz="1200" b="1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Сортавальского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муниципальног</a:t>
            </a:r>
            <a:r>
              <a:rPr lang="ru-RU" sz="1200" b="1" spc="-10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 округа</a:t>
            </a:r>
            <a:r>
              <a:rPr sz="1200" b="1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.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41300" algn="l"/>
              </a:tabLst>
            </a:pP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Должностное лицо,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курирующее деятельность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содействию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развития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конкуренции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на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территории </a:t>
            </a:r>
            <a:r>
              <a:rPr sz="1200" b="1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Сортавальского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муниципального</a:t>
            </a:r>
            <a:r>
              <a:rPr lang="ru-RU"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200" b="1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округа</a:t>
            </a:r>
            <a:r>
              <a:rPr sz="1200" b="1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-</a:t>
            </a:r>
            <a:r>
              <a:rPr sz="1200" b="1" spc="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заместитель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главы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администрации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по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экономике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b="1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финансам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Иванова</a:t>
            </a:r>
            <a:r>
              <a:rPr sz="1200" b="1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Елена </a:t>
            </a:r>
            <a:r>
              <a:rPr sz="1200" b="1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Константиновна.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5425" y="200025"/>
            <a:ext cx="536575" cy="77152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375150" y="4999050"/>
            <a:ext cx="204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23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4722544" y="481938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135636"/>
            <a:ext cx="9110472" cy="90068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71500" y="968879"/>
            <a:ext cx="8001000" cy="36439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defRPr/>
            </a:pPr>
            <a:endParaRPr lang="ru-RU" sz="1600" b="1" dirty="0" smtClean="0">
              <a:solidFill>
                <a:srgbClr val="C00000"/>
              </a:solidFill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rgbClr val="C00000"/>
                </a:solidFill>
              </a:rPr>
              <a:t>Коллегиальный </a:t>
            </a:r>
            <a:r>
              <a:rPr lang="ru-RU" sz="1600" b="1" dirty="0">
                <a:solidFill>
                  <a:srgbClr val="C00000"/>
                </a:solidFill>
              </a:rPr>
              <a:t>орган</a:t>
            </a:r>
          </a:p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Распоряжение администрации Сортавальского муниципального </a:t>
            </a:r>
            <a:r>
              <a:rPr lang="ru-RU" sz="1200" b="1" dirty="0" err="1" smtClean="0">
                <a:solidFill>
                  <a:srgbClr val="002060"/>
                </a:solidFill>
              </a:rPr>
              <a:t>ОКРУГа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от 13 сентября 2018г. № 714 в новой редакции  «О рабочей группе  по содействию развитию конкуренции на территории Сортавальского муниципального </a:t>
            </a:r>
            <a:r>
              <a:rPr lang="ru-RU" sz="1200" b="1" dirty="0" err="1" smtClean="0">
                <a:solidFill>
                  <a:srgbClr val="002060"/>
                </a:solidFill>
              </a:rPr>
              <a:t>ОКРУГа</a:t>
            </a:r>
            <a:r>
              <a:rPr lang="ru-RU" sz="1200" b="1" dirty="0">
                <a:solidFill>
                  <a:srgbClr val="002060"/>
                </a:solidFill>
              </a:rPr>
              <a:t>»</a:t>
            </a:r>
          </a:p>
          <a:p>
            <a:pPr>
              <a:defRPr/>
            </a:pPr>
            <a:endParaRPr lang="ru-RU" sz="1200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1200" b="1" u="sng" dirty="0">
                <a:solidFill>
                  <a:srgbClr val="002060"/>
                </a:solidFill>
              </a:rPr>
              <a:t>Состав рабочей группы:</a:t>
            </a:r>
          </a:p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Е.К. Иванова  - заместитель главы администрации по экономике и финансам – председатель рабочей группы;</a:t>
            </a:r>
          </a:p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А.Н. Иванова - председатель комитета по экономике администрации Сортавальского муниципального </a:t>
            </a:r>
            <a:r>
              <a:rPr lang="ru-RU" sz="1200" b="1" dirty="0" err="1" smtClean="0">
                <a:solidFill>
                  <a:srgbClr val="002060"/>
                </a:solidFill>
              </a:rPr>
              <a:t>ОКРУГа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- заместитель председателя рабочей группы;</a:t>
            </a:r>
          </a:p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Р.И. Кушнир - главный специалист комитета по экономике – секретарь рабочей группы.</a:t>
            </a:r>
          </a:p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Члены рабочей группы: </a:t>
            </a:r>
          </a:p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Н.В. Макарова - заместитель главы администрации по социальной политике АСМР;</a:t>
            </a:r>
          </a:p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А.А. Иванова –  начальник отдела по контролю и противодействию коррупции АСМР;</a:t>
            </a:r>
          </a:p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И.П. Заболотный - главный специалист правового отдела АСМР;</a:t>
            </a:r>
          </a:p>
          <a:p>
            <a:pPr>
              <a:defRPr/>
            </a:pPr>
            <a:r>
              <a:rPr lang="ru-RU" sz="1200" b="1" dirty="0">
                <a:solidFill>
                  <a:srgbClr val="002060"/>
                </a:solidFill>
              </a:rPr>
              <a:t>Розанова Е.А. - главный специалист комитета по экономике АСМР;</a:t>
            </a:r>
          </a:p>
          <a:p>
            <a:pPr>
              <a:defRPr/>
            </a:pPr>
            <a:r>
              <a:rPr lang="ru-RU" sz="1200" b="1" dirty="0" err="1">
                <a:solidFill>
                  <a:srgbClr val="002060"/>
                </a:solidFill>
              </a:rPr>
              <a:t>Волосникова</a:t>
            </a:r>
            <a:r>
              <a:rPr lang="ru-RU" sz="1200" b="1" dirty="0">
                <a:solidFill>
                  <a:srgbClr val="002060"/>
                </a:solidFill>
              </a:rPr>
              <a:t> О.М. - Руководитель кадрового центра Сортавальского </a:t>
            </a:r>
            <a:r>
              <a:rPr lang="ru-RU" sz="1200" b="1" dirty="0" err="1" smtClean="0">
                <a:solidFill>
                  <a:srgbClr val="002060"/>
                </a:solidFill>
              </a:rPr>
              <a:t>ОКРУГа</a:t>
            </a:r>
            <a:r>
              <a:rPr lang="ru-RU" sz="1200" b="1" dirty="0" smtClean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(</a:t>
            </a:r>
            <a:r>
              <a:rPr lang="ru-RU" sz="1200" b="1" dirty="0" err="1" smtClean="0">
                <a:solidFill>
                  <a:srgbClr val="002060"/>
                </a:solidFill>
              </a:rPr>
              <a:t>межОКРУГного</a:t>
            </a:r>
            <a:r>
              <a:rPr lang="ru-RU" sz="1200" b="1" dirty="0">
                <a:solidFill>
                  <a:srgbClr val="002060"/>
                </a:solidFill>
              </a:rPr>
              <a:t>) (по согласованию).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35425" y="200025"/>
            <a:ext cx="536575" cy="77152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375150" y="4999050"/>
            <a:ext cx="204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24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11" name="object 5"/>
          <p:cNvSpPr txBox="1">
            <a:spLocks/>
          </p:cNvSpPr>
          <p:nvPr/>
        </p:nvSpPr>
        <p:spPr>
          <a:xfrm>
            <a:off x="609600" y="412164"/>
            <a:ext cx="3055824" cy="444352"/>
          </a:xfrm>
          <a:prstGeom prst="rect">
            <a:avLst/>
          </a:prstGeom>
          <a:effectLst/>
        </p:spPr>
        <p:txBody>
          <a:bodyPr vert="horz" wrap="square" lIns="0" tIns="13335" rIns="0" bIns="0" rtlCol="0" anchor="t" anchorCtr="0">
            <a:sp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065" marR="5080" indent="0">
              <a:spcBef>
                <a:spcPts val="105"/>
              </a:spcBef>
              <a:buFont typeface="Georgia" pitchFamily="18" charset="0"/>
              <a:buNone/>
            </a:pPr>
            <a:r>
              <a:rPr lang="ru-RU" sz="140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ИНФОРМАЦИЯ ПО РАЗВИТИЮ  КОНКУРЕНЦИИ</a:t>
            </a:r>
            <a:endParaRPr lang="ru-RU"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4722544" y="481938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7675" y="1779651"/>
            <a:ext cx="6156325" cy="1871980"/>
          </a:xfrm>
          <a:custGeom>
            <a:avLst/>
            <a:gdLst/>
            <a:ahLst/>
            <a:cxnLst/>
            <a:rect l="l" t="t" r="r" b="b"/>
            <a:pathLst>
              <a:path w="6156325" h="1871979">
                <a:moveTo>
                  <a:pt x="0" y="1871599"/>
                </a:moveTo>
                <a:lnTo>
                  <a:pt x="6156325" y="1871599"/>
                </a:lnTo>
                <a:lnTo>
                  <a:pt x="6156325" y="0"/>
                </a:lnTo>
                <a:lnTo>
                  <a:pt x="0" y="0"/>
                </a:lnTo>
                <a:lnTo>
                  <a:pt x="0" y="1871599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366896" y="2486659"/>
            <a:ext cx="46583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Impact"/>
                <a:cs typeface="Impact"/>
              </a:rPr>
              <a:t>КОНКУРЕНТНЫЕ ПРЕИМУЩЕСТВА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7211" y="479277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135636"/>
            <a:ext cx="9110472" cy="9006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57200" y="427738"/>
            <a:ext cx="313880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УНИКАЛЬНЫЕ ПРЕИМУЩЕСТВА</a:t>
            </a:r>
          </a:p>
          <a:p>
            <a:pPr marL="0" indent="0">
              <a:lnSpc>
                <a:spcPct val="100000"/>
              </a:lnSpc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РАЗМЕЩЕНИЯ ПРОИЗВОДСТВА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8289" y="971550"/>
            <a:ext cx="9110471" cy="36875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28950">
              <a:lnSpc>
                <a:spcPct val="100000"/>
              </a:lnSpc>
              <a:spcBef>
                <a:spcPts val="95"/>
              </a:spcBef>
            </a:pP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Выгодное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 err="1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географическое</a:t>
            </a:r>
            <a:r>
              <a:rPr sz="1200" b="1" spc="-2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 err="1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положение</a:t>
            </a:r>
            <a:endParaRPr lang="ru-RU" sz="1200" b="1" spc="-5" dirty="0" smtClean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3028950">
              <a:lnSpc>
                <a:spcPct val="100000"/>
              </a:lnSpc>
              <a:spcBef>
                <a:spcPts val="95"/>
              </a:spcBef>
            </a:pP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45720" marR="37465" indent="217804">
              <a:lnSpc>
                <a:spcPct val="100000"/>
              </a:lnSpc>
            </a:pPr>
            <a:r>
              <a:rPr sz="1200" spc="-5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Сортавальски</a:t>
            </a:r>
            <a:r>
              <a:rPr lang="ru-RU" sz="1200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й округ </a:t>
            </a:r>
            <a:r>
              <a:rPr sz="1200" spc="-5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имеет</a:t>
            </a:r>
            <a:r>
              <a:rPr sz="1200" spc="2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выгодное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экономико-географическое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положение,</a:t>
            </a:r>
            <a:r>
              <a:rPr sz="1200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является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транспортной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развязкой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между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Финляндией,</a:t>
            </a:r>
            <a:r>
              <a:rPr sz="1200" spc="6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Санкт- 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Петербургом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восточной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Карелией</a:t>
            </a:r>
            <a:r>
              <a:rPr sz="1200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(автомобильный</a:t>
            </a:r>
            <a:r>
              <a:rPr sz="1200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железнодорожный</a:t>
            </a:r>
            <a:r>
              <a:rPr sz="1200" spc="6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транспорт,</a:t>
            </a:r>
            <a:r>
              <a:rPr sz="1200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том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числе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Финляндией</a:t>
            </a:r>
            <a:r>
              <a:rPr sz="1200" spc="6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через</a:t>
            </a:r>
            <a:r>
              <a:rPr sz="1200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пропускной</a:t>
            </a:r>
            <a:r>
              <a:rPr sz="1200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пункт</a:t>
            </a:r>
            <a:r>
              <a:rPr sz="1200" spc="6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«</a:t>
            </a:r>
            <a:r>
              <a:rPr sz="1200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Вяртсиля-</a:t>
            </a:r>
            <a:r>
              <a:rPr sz="1200" spc="-5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Niirala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»).</a:t>
            </a:r>
            <a:r>
              <a:rPr sz="1200" spc="-10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Ведется</a:t>
            </a:r>
            <a:r>
              <a:rPr sz="1200" spc="5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строительство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новой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федеральной</a:t>
            </a:r>
            <a:r>
              <a:rPr sz="1200" spc="5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трассы,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которая позволит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сократить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время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пути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от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Северной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столицы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до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двух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часов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сорока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минут.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Диверсифицированная</a:t>
            </a:r>
            <a:r>
              <a:rPr sz="1200" b="1" spc="3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 err="1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структура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 err="1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экономики</a:t>
            </a:r>
            <a:endParaRPr lang="ru-RU" sz="1200" b="1" spc="-5" dirty="0" smtClean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200" spc="-5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Обсуждается</a:t>
            </a:r>
            <a:r>
              <a:rPr sz="1200" spc="40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проект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развития особой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экономической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зоны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непосредственной</a:t>
            </a:r>
            <a:r>
              <a:rPr sz="1200" spc="6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близости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моногороду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Вяртсиля:</a:t>
            </a:r>
            <a:r>
              <a:rPr sz="1200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на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приграничной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</a:t>
            </a:r>
            <a:r>
              <a:rPr lang="ru-RU" sz="1200" spc="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Финляндией</a:t>
            </a:r>
            <a:r>
              <a:rPr lang="ru-RU" sz="12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200" spc="-5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территории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запланировано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размещение</a:t>
            </a:r>
            <a:r>
              <a:rPr sz="1200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различных</a:t>
            </a:r>
            <a:r>
              <a:rPr sz="1200" spc="3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производственных</a:t>
            </a:r>
            <a:r>
              <a:rPr sz="1200" spc="5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комплексов.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marL="180340" marR="172085" algn="ctr">
              <a:lnSpc>
                <a:spcPct val="100000"/>
              </a:lnSpc>
            </a:pP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рамках</a:t>
            </a:r>
            <a:r>
              <a:rPr sz="1200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реализации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проекта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«Создание</a:t>
            </a:r>
            <a:r>
              <a:rPr sz="1200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комфортной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инфраструктуры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для</a:t>
            </a:r>
            <a:r>
              <a:rPr sz="1200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туристов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 экипажей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воздушных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судов,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прибывающих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воздушным 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транспортом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на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территории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Республика</a:t>
            </a:r>
            <a:r>
              <a:rPr sz="1200" spc="3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Карелия»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начаты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работы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реконструкция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взлетно-посадочной</a:t>
            </a:r>
            <a:r>
              <a:rPr sz="1200" spc="6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полосы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инфраструктуры аэропорта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 </a:t>
            </a:r>
            <a:r>
              <a:rPr sz="1200" spc="-2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поселке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Хелюля</a:t>
            </a:r>
            <a:r>
              <a:rPr sz="1200" spc="4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для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разных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моделей</a:t>
            </a:r>
            <a:r>
              <a:rPr sz="1200" spc="2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самолетов</a:t>
            </a:r>
            <a:r>
              <a:rPr sz="1200" spc="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АН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вертолетов.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Наличие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неразработанных</a:t>
            </a:r>
            <a:r>
              <a:rPr sz="1200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месторождений</a:t>
            </a:r>
            <a:r>
              <a:rPr sz="1200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недр</a:t>
            </a:r>
            <a:r>
              <a:rPr sz="1200" spc="3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 </a:t>
            </a:r>
            <a:r>
              <a:rPr lang="ru-RU" sz="1200" spc="-5" dirty="0" smtClean="0">
                <a:solidFill>
                  <a:srgbClr val="002060"/>
                </a:solidFill>
                <a:latin typeface="Calibri"/>
                <a:cs typeface="Calibri"/>
              </a:rPr>
              <a:t>ОКРУГ</a:t>
            </a:r>
            <a:r>
              <a:rPr sz="1200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е</a:t>
            </a:r>
            <a:r>
              <a:rPr sz="1200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предполагает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открытие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связанных</a:t>
            </a:r>
            <a:r>
              <a:rPr sz="1200" spc="4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производств.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Значительный</a:t>
            </a:r>
            <a:r>
              <a:rPr sz="1200" b="1" spc="3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потенциал</a:t>
            </a:r>
            <a:r>
              <a:rPr sz="1200" b="1" spc="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 err="1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строительного</a:t>
            </a:r>
            <a:r>
              <a:rPr sz="1200" b="1" spc="2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5" dirty="0" err="1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комплекса</a:t>
            </a:r>
            <a:endParaRPr lang="ru-RU" sz="1200" b="1" spc="-5" dirty="0" smtClean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z="1200" spc="-5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муниципальны</a:t>
            </a:r>
            <a:r>
              <a:rPr lang="ru-RU" sz="1200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й округ </a:t>
            </a:r>
            <a:r>
              <a:rPr sz="1200" spc="-5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занимает</a:t>
            </a:r>
            <a:r>
              <a:rPr sz="1200" spc="2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одно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из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ведущих</a:t>
            </a:r>
            <a:r>
              <a:rPr sz="1200" spc="3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мест</a:t>
            </a:r>
            <a:r>
              <a:rPr sz="1200" spc="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по</a:t>
            </a:r>
            <a:r>
              <a:rPr sz="1200" spc="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объему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вводимого в эксплуатация жилья</a:t>
            </a:r>
            <a:r>
              <a:rPr sz="1200" spc="5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–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  <a:p>
            <a:pPr marL="1905" algn="ctr">
              <a:lnSpc>
                <a:spcPct val="100000"/>
              </a:lnSpc>
            </a:pP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</a:t>
            </a:r>
            <a:r>
              <a:rPr sz="1200" spc="-1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202</a:t>
            </a:r>
            <a:r>
              <a:rPr lang="ru-RU" sz="1200" spc="-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4</a:t>
            </a:r>
            <a:r>
              <a:rPr sz="1200" spc="2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году</a:t>
            </a:r>
            <a:r>
              <a:rPr sz="120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 err="1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введено</a:t>
            </a:r>
            <a:r>
              <a:rPr sz="1200" spc="20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200" spc="20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20,4 </a:t>
            </a:r>
            <a:r>
              <a:rPr sz="1200" spc="-10" dirty="0" err="1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тыс</a:t>
            </a:r>
            <a:r>
              <a:rPr sz="1200" spc="5" dirty="0" smtClean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solidFill>
                  <a:srgbClr val="002060"/>
                </a:solidFill>
                <a:latin typeface="Footlight MT Light" pitchFamily="18" charset="0"/>
                <a:cs typeface="Calibri"/>
              </a:rPr>
              <a:t>кв.м.</a:t>
            </a:r>
            <a:endParaRPr sz="1200" dirty="0">
              <a:solidFill>
                <a:srgbClr val="00206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00550" y="4967427"/>
            <a:ext cx="1536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26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17645" y="210629"/>
            <a:ext cx="536575" cy="771525"/>
          </a:xfrm>
          <a:prstGeom prst="rect">
            <a:avLst/>
          </a:prstGeom>
        </p:spPr>
      </p:pic>
      <p:sp>
        <p:nvSpPr>
          <p:cNvPr id="10" name="object 6"/>
          <p:cNvSpPr txBox="1"/>
          <p:nvPr/>
        </p:nvSpPr>
        <p:spPr>
          <a:xfrm>
            <a:off x="4722544" y="481938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2" y="4549775"/>
            <a:ext cx="3054985" cy="593725"/>
          </a:xfrm>
          <a:custGeom>
            <a:avLst/>
            <a:gdLst/>
            <a:ahLst/>
            <a:cxnLst/>
            <a:rect l="l" t="t" r="r" b="b"/>
            <a:pathLst>
              <a:path w="3054985" h="593725">
                <a:moveTo>
                  <a:pt x="0" y="0"/>
                </a:moveTo>
                <a:lnTo>
                  <a:pt x="0" y="593725"/>
                </a:lnTo>
                <a:lnTo>
                  <a:pt x="3054413" y="593725"/>
                </a:lnTo>
                <a:lnTo>
                  <a:pt x="0" y="0"/>
                </a:lnTo>
                <a:close/>
              </a:path>
            </a:pathLst>
          </a:custGeom>
          <a:solidFill>
            <a:srgbClr val="DCE6F1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712200" y="0"/>
            <a:ext cx="392430" cy="4267200"/>
          </a:xfrm>
          <a:custGeom>
            <a:avLst/>
            <a:gdLst/>
            <a:ahLst/>
            <a:cxnLst/>
            <a:rect l="l" t="t" r="r" b="b"/>
            <a:pathLst>
              <a:path w="392429" h="4267200">
                <a:moveTo>
                  <a:pt x="392175" y="0"/>
                </a:moveTo>
                <a:lnTo>
                  <a:pt x="0" y="0"/>
                </a:lnTo>
                <a:lnTo>
                  <a:pt x="0" y="6350"/>
                </a:lnTo>
                <a:lnTo>
                  <a:pt x="392175" y="4267200"/>
                </a:lnTo>
                <a:lnTo>
                  <a:pt x="392175" y="0"/>
                </a:lnTo>
                <a:close/>
              </a:path>
            </a:pathLst>
          </a:custGeom>
          <a:solidFill>
            <a:srgbClr val="B8CDE4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-4762" y="4168775"/>
            <a:ext cx="4290695" cy="974725"/>
            <a:chOff x="-4762" y="4168775"/>
            <a:chExt cx="4290695" cy="97472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623815"/>
              <a:ext cx="4285488" cy="51968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4655568"/>
              <a:ext cx="4241800" cy="448309"/>
            </a:xfrm>
            <a:custGeom>
              <a:avLst/>
              <a:gdLst/>
              <a:ahLst/>
              <a:cxnLst/>
              <a:rect l="l" t="t" r="r" b="b"/>
              <a:pathLst>
                <a:path w="4241800" h="448310">
                  <a:moveTo>
                    <a:pt x="0" y="0"/>
                  </a:moveTo>
                  <a:lnTo>
                    <a:pt x="4241800" y="448243"/>
                  </a:lnTo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350" y="4168775"/>
              <a:ext cx="609600" cy="974725"/>
            </a:xfrm>
            <a:custGeom>
              <a:avLst/>
              <a:gdLst/>
              <a:ahLst/>
              <a:cxnLst/>
              <a:rect l="l" t="t" r="r" b="b"/>
              <a:pathLst>
                <a:path w="609600" h="974725">
                  <a:moveTo>
                    <a:pt x="0" y="0"/>
                  </a:moveTo>
                  <a:lnTo>
                    <a:pt x="0" y="974725"/>
                  </a:lnTo>
                  <a:lnTo>
                    <a:pt x="609600" y="9747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B3D6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4570590"/>
              <a:ext cx="917575" cy="573405"/>
            </a:xfrm>
            <a:custGeom>
              <a:avLst/>
              <a:gdLst/>
              <a:ahLst/>
              <a:cxnLst/>
              <a:rect l="l" t="t" r="r" b="b"/>
              <a:pathLst>
                <a:path w="917575" h="573404">
                  <a:moveTo>
                    <a:pt x="0" y="0"/>
                  </a:moveTo>
                  <a:lnTo>
                    <a:pt x="0" y="572909"/>
                  </a:lnTo>
                  <a:lnTo>
                    <a:pt x="917574" y="5729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CDE4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374641" y="4905552"/>
            <a:ext cx="1752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solidFill>
                  <a:srgbClr val="FF0000"/>
                </a:solidFill>
                <a:latin typeface="Trebuchet MS"/>
                <a:cs typeface="Trebuchet MS"/>
              </a:rPr>
              <a:t>27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39543" y="1312068"/>
            <a:ext cx="356679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Градообразующее</a:t>
            </a:r>
            <a:r>
              <a:rPr sz="1200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предприятие</a:t>
            </a:r>
            <a:r>
              <a:rPr sz="1200" spc="345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17375E"/>
                </a:solidFill>
                <a:latin typeface="Trebuchet MS"/>
                <a:cs typeface="Trebuchet MS"/>
              </a:rPr>
              <a:t>-</a:t>
            </a:r>
            <a:endParaRPr sz="12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АО</a:t>
            </a:r>
            <a:r>
              <a:rPr sz="1200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«Вяртсильский</a:t>
            </a:r>
            <a:r>
              <a:rPr sz="1200" spc="20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метизный</a:t>
            </a:r>
            <a:r>
              <a:rPr sz="1200" spc="25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завод»</a:t>
            </a:r>
            <a:r>
              <a:rPr sz="1200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(ГК</a:t>
            </a:r>
            <a:r>
              <a:rPr sz="1200" spc="10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«Мечел»)</a:t>
            </a:r>
            <a:endParaRPr sz="1200" dirty="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(174</a:t>
            </a:r>
            <a:r>
              <a:rPr sz="1200" spc="-35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рабочих</a:t>
            </a:r>
            <a:r>
              <a:rPr sz="1200" spc="-25" dirty="0">
                <a:solidFill>
                  <a:srgbClr val="17375E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17375E"/>
                </a:solidFill>
                <a:latin typeface="Trebuchet MS"/>
                <a:cs typeface="Trebuchet MS"/>
              </a:rPr>
              <a:t>места)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7033" y="3685371"/>
            <a:ext cx="4179570" cy="1197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>
              <a:lnSpc>
                <a:spcPct val="100000"/>
              </a:lnSpc>
              <a:spcBef>
                <a:spcPts val="100"/>
              </a:spcBef>
              <a:tabLst>
                <a:tab pos="1134110" algn="l"/>
                <a:tab pos="1612900" algn="l"/>
                <a:tab pos="2711450" algn="l"/>
                <a:tab pos="3403600" algn="l"/>
                <a:tab pos="3677920" algn="l"/>
              </a:tabLst>
            </a:pP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ф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1200" spc="5" dirty="0">
                <a:solidFill>
                  <a:srgbClr val="C00000"/>
                </a:solidFill>
                <a:latin typeface="Calibri"/>
                <a:cs typeface="Calibri"/>
              </a:rPr>
              <a:t>з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иче</a:t>
            </a:r>
            <a:r>
              <a:rPr sz="1200" spc="10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к</a:t>
            </a:r>
            <a:r>
              <a:rPr sz="1200" spc="10" dirty="0">
                <a:solidFill>
                  <a:srgbClr val="C00000"/>
                </a:solidFill>
                <a:latin typeface="Calibri"/>
                <a:cs typeface="Calibri"/>
              </a:rPr>
              <a:t>и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х	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ли</a:t>
            </a:r>
            <a:r>
              <a:rPr sz="1200" spc="40" dirty="0">
                <a:solidFill>
                  <a:srgbClr val="C00000"/>
                </a:solidFill>
                <a:latin typeface="Calibri"/>
                <a:cs typeface="Calibri"/>
              </a:rPr>
              <a:t>ц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,	</a:t>
            </a:r>
            <a:r>
              <a:rPr sz="1200" spc="10" dirty="0">
                <a:solidFill>
                  <a:srgbClr val="C00000"/>
                </a:solidFill>
                <a:latin typeface="Calibri"/>
                <a:cs typeface="Calibri"/>
              </a:rPr>
              <a:t>т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ра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нс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1200" spc="5" dirty="0">
                <a:solidFill>
                  <a:srgbClr val="C00000"/>
                </a:solidFill>
                <a:latin typeface="Calibri"/>
                <a:cs typeface="Calibri"/>
              </a:rPr>
              <a:t>р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т</a:t>
            </a:r>
            <a:r>
              <a:rPr sz="1200" spc="-15" dirty="0">
                <a:solidFill>
                  <a:srgbClr val="C00000"/>
                </a:solidFill>
                <a:latin typeface="Calibri"/>
                <a:cs typeface="Calibri"/>
              </a:rPr>
              <a:t>н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ых	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р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ед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ст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в	и	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об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ъ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е</a:t>
            </a:r>
            <a:r>
              <a:rPr sz="1200" spc="-20" dirty="0">
                <a:solidFill>
                  <a:srgbClr val="C00000"/>
                </a:solidFill>
                <a:latin typeface="Calibri"/>
                <a:cs typeface="Calibri"/>
              </a:rPr>
              <a:t>м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у 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перемещаемых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грузов</a:t>
            </a:r>
            <a:endParaRPr sz="12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219710" indent="-207645">
              <a:lnSpc>
                <a:spcPct val="100000"/>
              </a:lnSpc>
              <a:spcBef>
                <a:spcPts val="300"/>
              </a:spcBef>
              <a:buFont typeface="Wingdings"/>
              <a:buChar char=""/>
              <a:tabLst>
                <a:tab pos="220345" algn="l"/>
              </a:tabLst>
            </a:pP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Подготовка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документов</a:t>
            </a:r>
            <a:r>
              <a:rPr sz="1200" spc="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заявку</a:t>
            </a:r>
            <a:r>
              <a:rPr sz="1200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на</a:t>
            </a:r>
            <a:r>
              <a:rPr sz="12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создание</a:t>
            </a:r>
            <a:r>
              <a:rPr sz="1200" spc="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ОЭЗ</a:t>
            </a:r>
            <a:r>
              <a:rPr sz="12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(2</a:t>
            </a:r>
            <a:endParaRPr sz="12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</a:pP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инвестпроекта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 –</a:t>
            </a:r>
            <a:r>
              <a:rPr sz="1200" spc="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включены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 в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заявку)</a:t>
            </a:r>
            <a:endParaRPr sz="12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84785" marR="6985" indent="-172720">
              <a:lnSpc>
                <a:spcPct val="100000"/>
              </a:lnSpc>
              <a:spcBef>
                <a:spcPts val="300"/>
              </a:spcBef>
              <a:buFont typeface="Wingdings"/>
              <a:buChar char=""/>
              <a:tabLst>
                <a:tab pos="185420" algn="l"/>
              </a:tabLst>
            </a:pP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Моногород</a:t>
            </a:r>
            <a:r>
              <a:rPr sz="1200" spc="17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1200" spc="1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имеющимися</a:t>
            </a:r>
            <a:r>
              <a:rPr sz="1200" spc="1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рисками</a:t>
            </a:r>
            <a:r>
              <a:rPr sz="1200" spc="1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ухудшения</a:t>
            </a:r>
            <a:r>
              <a:rPr sz="1200" spc="1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социально- </a:t>
            </a:r>
            <a:r>
              <a:rPr sz="1200" spc="-2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экономического</a:t>
            </a:r>
            <a:r>
              <a:rPr sz="1200" spc="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положения</a:t>
            </a:r>
            <a:r>
              <a:rPr sz="12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(Категория</a:t>
            </a:r>
            <a:r>
              <a:rPr sz="120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2)</a:t>
            </a: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2737" y="1131887"/>
            <a:ext cx="442912" cy="36036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737" y="2046287"/>
            <a:ext cx="442912" cy="325437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9490" y="140207"/>
            <a:ext cx="9054084" cy="4061905"/>
            <a:chOff x="59437" y="140207"/>
            <a:chExt cx="9054084" cy="4061905"/>
          </a:xfrm>
        </p:grpSpPr>
        <p:sp>
          <p:nvSpPr>
            <p:cNvPr id="15" name="object 15"/>
            <p:cNvSpPr/>
            <p:nvPr/>
          </p:nvSpPr>
          <p:spPr>
            <a:xfrm>
              <a:off x="4218050" y="4030662"/>
              <a:ext cx="510540" cy="171450"/>
            </a:xfrm>
            <a:custGeom>
              <a:avLst/>
              <a:gdLst/>
              <a:ahLst/>
              <a:cxnLst/>
              <a:rect l="l" t="t" r="r" b="b"/>
              <a:pathLst>
                <a:path w="510539" h="171450">
                  <a:moveTo>
                    <a:pt x="0" y="169481"/>
                  </a:moveTo>
                  <a:lnTo>
                    <a:pt x="40004" y="142671"/>
                  </a:lnTo>
                  <a:lnTo>
                    <a:pt x="84836" y="112725"/>
                  </a:lnTo>
                  <a:lnTo>
                    <a:pt x="129794" y="82791"/>
                  </a:lnTo>
                  <a:lnTo>
                    <a:pt x="154559" y="66243"/>
                  </a:lnTo>
                  <a:lnTo>
                    <a:pt x="179450" y="49707"/>
                  </a:lnTo>
                  <a:lnTo>
                    <a:pt x="204343" y="33159"/>
                  </a:lnTo>
                  <a:lnTo>
                    <a:pt x="229108" y="16611"/>
                  </a:lnTo>
                  <a:lnTo>
                    <a:pt x="235965" y="12039"/>
                  </a:lnTo>
                  <a:lnTo>
                    <a:pt x="242950" y="7594"/>
                  </a:lnTo>
                  <a:lnTo>
                    <a:pt x="249682" y="2743"/>
                  </a:lnTo>
                  <a:lnTo>
                    <a:pt x="253364" y="12"/>
                  </a:lnTo>
                  <a:lnTo>
                    <a:pt x="256286" y="0"/>
                  </a:lnTo>
                  <a:lnTo>
                    <a:pt x="260223" y="2628"/>
                  </a:lnTo>
                  <a:lnTo>
                    <a:pt x="279653" y="15747"/>
                  </a:lnTo>
                  <a:lnTo>
                    <a:pt x="318770" y="41833"/>
                  </a:lnTo>
                  <a:lnTo>
                    <a:pt x="363982" y="71894"/>
                  </a:lnTo>
                  <a:lnTo>
                    <a:pt x="389636" y="88938"/>
                  </a:lnTo>
                  <a:lnTo>
                    <a:pt x="415289" y="105981"/>
                  </a:lnTo>
                  <a:lnTo>
                    <a:pt x="458215" y="134696"/>
                  </a:lnTo>
                  <a:lnTo>
                    <a:pt x="493013" y="158572"/>
                  </a:lnTo>
                  <a:lnTo>
                    <a:pt x="510286" y="170992"/>
                  </a:lnTo>
                  <a:lnTo>
                    <a:pt x="501269" y="170992"/>
                  </a:lnTo>
                  <a:lnTo>
                    <a:pt x="490093" y="171005"/>
                  </a:lnTo>
                  <a:lnTo>
                    <a:pt x="450850" y="170014"/>
                  </a:lnTo>
                  <a:lnTo>
                    <a:pt x="448563" y="168503"/>
                  </a:lnTo>
                  <a:lnTo>
                    <a:pt x="408559" y="141782"/>
                  </a:lnTo>
                  <a:lnTo>
                    <a:pt x="368681" y="115023"/>
                  </a:lnTo>
                  <a:lnTo>
                    <a:pt x="328675" y="88252"/>
                  </a:lnTo>
                  <a:lnTo>
                    <a:pt x="288798" y="61468"/>
                  </a:lnTo>
                  <a:lnTo>
                    <a:pt x="282956" y="57594"/>
                  </a:lnTo>
                  <a:lnTo>
                    <a:pt x="277113" y="53733"/>
                  </a:lnTo>
                  <a:lnTo>
                    <a:pt x="271272" y="49872"/>
                  </a:lnTo>
                  <a:lnTo>
                    <a:pt x="265557" y="46012"/>
                  </a:lnTo>
                  <a:lnTo>
                    <a:pt x="258318" y="41211"/>
                  </a:lnTo>
                  <a:lnTo>
                    <a:pt x="251333" y="41541"/>
                  </a:lnTo>
                  <a:lnTo>
                    <a:pt x="244221" y="46266"/>
                  </a:lnTo>
                  <a:lnTo>
                    <a:pt x="224789" y="59334"/>
                  </a:lnTo>
                  <a:lnTo>
                    <a:pt x="205232" y="72402"/>
                  </a:lnTo>
                  <a:lnTo>
                    <a:pt x="185674" y="85483"/>
                  </a:lnTo>
                  <a:lnTo>
                    <a:pt x="166243" y="98552"/>
                  </a:lnTo>
                  <a:lnTo>
                    <a:pt x="143890" y="113474"/>
                  </a:lnTo>
                  <a:lnTo>
                    <a:pt x="121665" y="128384"/>
                  </a:lnTo>
                  <a:lnTo>
                    <a:pt x="99313" y="143294"/>
                  </a:lnTo>
                  <a:lnTo>
                    <a:pt x="77088" y="158203"/>
                  </a:lnTo>
                  <a:lnTo>
                    <a:pt x="76835" y="158330"/>
                  </a:lnTo>
                  <a:lnTo>
                    <a:pt x="76453" y="158521"/>
                  </a:lnTo>
                  <a:lnTo>
                    <a:pt x="66928" y="165696"/>
                  </a:lnTo>
                  <a:lnTo>
                    <a:pt x="56387" y="169773"/>
                  </a:lnTo>
                  <a:lnTo>
                    <a:pt x="45085" y="171373"/>
                  </a:lnTo>
                  <a:lnTo>
                    <a:pt x="33274" y="171145"/>
                  </a:lnTo>
                  <a:lnTo>
                    <a:pt x="25019" y="170776"/>
                  </a:lnTo>
                  <a:lnTo>
                    <a:pt x="16763" y="170764"/>
                  </a:lnTo>
                  <a:lnTo>
                    <a:pt x="8636" y="170903"/>
                  </a:lnTo>
                  <a:lnTo>
                    <a:pt x="381" y="170992"/>
                  </a:lnTo>
                  <a:lnTo>
                    <a:pt x="253" y="170484"/>
                  </a:lnTo>
                  <a:lnTo>
                    <a:pt x="126" y="169989"/>
                  </a:lnTo>
                  <a:lnTo>
                    <a:pt x="0" y="169481"/>
                  </a:lnTo>
                  <a:close/>
                </a:path>
              </a:pathLst>
            </a:custGeom>
            <a:ln w="115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59437" y="140207"/>
              <a:ext cx="9054084" cy="85039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921511" y="1128267"/>
            <a:ext cx="3259454" cy="13240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794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Население:</a:t>
            </a:r>
            <a:r>
              <a:rPr sz="1100" spc="-2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2</a:t>
            </a:r>
            <a:r>
              <a:rPr lang="ru-RU" sz="1100" spc="-5" dirty="0">
                <a:solidFill>
                  <a:srgbClr val="002060"/>
                </a:solidFill>
                <a:latin typeface="Trebuchet MS"/>
                <a:cs typeface="Trebuchet MS"/>
              </a:rPr>
              <a:t>061</a:t>
            </a:r>
            <a:r>
              <a:rPr sz="1100" spc="-2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002060"/>
                </a:solidFill>
                <a:latin typeface="Trebuchet MS"/>
                <a:cs typeface="Trebuchet MS"/>
              </a:rPr>
              <a:t>чел.</a:t>
            </a:r>
          </a:p>
          <a:p>
            <a:pPr marL="27940">
              <a:lnSpc>
                <a:spcPct val="100000"/>
              </a:lnSpc>
            </a:pP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(</a:t>
            </a:r>
            <a:r>
              <a:rPr lang="ru-RU" sz="1100" spc="-5" dirty="0">
                <a:solidFill>
                  <a:srgbClr val="002060"/>
                </a:solidFill>
                <a:latin typeface="Trebuchet MS"/>
                <a:cs typeface="Trebuchet MS"/>
              </a:rPr>
              <a:t>На 01 января 2024 года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)</a:t>
            </a:r>
            <a:endParaRPr sz="1100" dirty="0">
              <a:solidFill>
                <a:srgbClr val="002060"/>
              </a:solidFill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20"/>
              </a:spcBef>
            </a:pP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Трудоспособное</a:t>
            </a:r>
            <a:r>
              <a:rPr sz="1100" spc="-3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население:</a:t>
            </a:r>
            <a:r>
              <a:rPr sz="1100" spc="-3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1</a:t>
            </a:r>
            <a:r>
              <a:rPr lang="ru-RU" sz="1100" spc="-5" dirty="0">
                <a:solidFill>
                  <a:srgbClr val="002060"/>
                </a:solidFill>
                <a:latin typeface="Trebuchet MS"/>
                <a:cs typeface="Trebuchet MS"/>
              </a:rPr>
              <a:t>159</a:t>
            </a:r>
            <a:r>
              <a:rPr sz="1100" spc="-1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dirty="0" err="1">
                <a:solidFill>
                  <a:srgbClr val="002060"/>
                </a:solidFill>
                <a:latin typeface="Trebuchet MS"/>
                <a:cs typeface="Trebuchet MS"/>
              </a:rPr>
              <a:t>чел</a:t>
            </a:r>
            <a:r>
              <a:rPr sz="1100" dirty="0">
                <a:solidFill>
                  <a:srgbClr val="002060"/>
                </a:solidFill>
                <a:latin typeface="Trebuchet MS"/>
                <a:cs typeface="Trebuchet MS"/>
              </a:rPr>
              <a:t>.</a:t>
            </a:r>
            <a:r>
              <a:rPr lang="ru-RU" sz="1100" dirty="0">
                <a:solidFill>
                  <a:srgbClr val="002060"/>
                </a:solidFill>
                <a:latin typeface="Trebuchet MS"/>
                <a:cs typeface="Trebuchet MS"/>
              </a:rPr>
              <a:t/>
            </a:r>
            <a:br>
              <a:rPr lang="ru-RU" sz="1100" dirty="0">
                <a:solidFill>
                  <a:srgbClr val="002060"/>
                </a:solidFill>
                <a:latin typeface="Trebuchet MS"/>
                <a:cs typeface="Trebuchet MS"/>
              </a:rPr>
            </a:br>
            <a:r>
              <a:rPr lang="ru-RU" sz="1100" dirty="0">
                <a:solidFill>
                  <a:srgbClr val="002060"/>
                </a:solidFill>
                <a:latin typeface="Trebuchet MS"/>
                <a:cs typeface="Trebuchet MS"/>
              </a:rPr>
              <a:t>(На 01 января 2024 года)</a:t>
            </a:r>
            <a:endParaRPr sz="1100" dirty="0">
              <a:solidFill>
                <a:srgbClr val="002060"/>
              </a:solidFill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000" dirty="0">
              <a:solidFill>
                <a:srgbClr val="002060"/>
              </a:solidFill>
              <a:latin typeface="Trebuchet MS"/>
              <a:cs typeface="Trebuchet MS"/>
            </a:endParaRPr>
          </a:p>
          <a:p>
            <a:pPr marL="27940">
              <a:lnSpc>
                <a:spcPct val="100000"/>
              </a:lnSpc>
            </a:pP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Уровень</a:t>
            </a:r>
            <a:r>
              <a:rPr sz="110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зарегистрированной</a:t>
            </a:r>
            <a:r>
              <a:rPr sz="1100" spc="-4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безработицы:</a:t>
            </a:r>
            <a:r>
              <a:rPr sz="1100" spc="-4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0,</a:t>
            </a:r>
            <a:r>
              <a:rPr lang="ru-RU" sz="1100" spc="-5" dirty="0">
                <a:solidFill>
                  <a:srgbClr val="002060"/>
                </a:solidFill>
                <a:latin typeface="Trebuchet MS"/>
                <a:cs typeface="Trebuchet MS"/>
              </a:rPr>
              <a:t>69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%</a:t>
            </a:r>
            <a:r>
              <a:rPr lang="ru-RU" sz="1100" spc="-5" dirty="0">
                <a:solidFill>
                  <a:srgbClr val="002060"/>
                </a:solidFill>
                <a:latin typeface="Trebuchet MS"/>
                <a:cs typeface="Trebuchet MS"/>
              </a:rPr>
              <a:t/>
            </a:r>
            <a:br>
              <a:rPr lang="ru-RU" sz="1100" spc="-5" dirty="0">
                <a:solidFill>
                  <a:srgbClr val="002060"/>
                </a:solidFill>
                <a:latin typeface="Trebuchet MS"/>
                <a:cs typeface="Trebuchet MS"/>
              </a:rPr>
            </a:br>
            <a:r>
              <a:rPr lang="ru-RU" sz="1100" spc="-5" dirty="0">
                <a:solidFill>
                  <a:srgbClr val="002060"/>
                </a:solidFill>
                <a:latin typeface="Trebuchet MS"/>
                <a:cs typeface="Trebuchet MS"/>
              </a:rPr>
              <a:t>(На 01 января 2024 года)</a:t>
            </a:r>
            <a:endParaRPr sz="1100" dirty="0">
              <a:solidFill>
                <a:srgbClr val="002060"/>
              </a:solidFill>
              <a:latin typeface="Trebuchet MS"/>
              <a:cs typeface="Trebuchet MS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0675" y="1571625"/>
            <a:ext cx="434975" cy="37465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cstate="print"/>
          <a:stretch>
            <a:fillRect/>
          </a:stretch>
        </p:blipFill>
        <p:spPr>
          <a:xfrm>
            <a:off x="320675" y="2463863"/>
            <a:ext cx="434975" cy="35401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2110" y="2475434"/>
            <a:ext cx="4209415" cy="1191993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847725" marR="5080">
              <a:lnSpc>
                <a:spcPts val="1310"/>
              </a:lnSpc>
              <a:spcBef>
                <a:spcPts val="155"/>
              </a:spcBef>
            </a:pP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Санкт-Петербург </a:t>
            </a:r>
            <a:r>
              <a:rPr sz="1100" dirty="0">
                <a:solidFill>
                  <a:srgbClr val="002060"/>
                </a:solidFill>
                <a:latin typeface="Trebuchet MS"/>
                <a:cs typeface="Trebuchet MS"/>
              </a:rPr>
              <a:t>–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290 км., Петрозаводск </a:t>
            </a:r>
            <a:r>
              <a:rPr sz="1100" dirty="0">
                <a:solidFill>
                  <a:srgbClr val="002060"/>
                </a:solidFill>
                <a:latin typeface="Trebuchet MS"/>
                <a:cs typeface="Trebuchet MS"/>
              </a:rPr>
              <a:t>–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280 км., </a:t>
            </a:r>
            <a:r>
              <a:rPr sz="1100" spc="-320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МАПП «Вяртсиля-Ниирала»</a:t>
            </a:r>
            <a:r>
              <a:rPr sz="1100" spc="-3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002060"/>
                </a:solidFill>
                <a:latin typeface="Trebuchet MS"/>
                <a:cs typeface="Trebuchet MS"/>
              </a:rPr>
              <a:t>-</a:t>
            </a:r>
            <a:r>
              <a:rPr sz="1100" spc="5" dirty="0">
                <a:solidFill>
                  <a:srgbClr val="002060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002060"/>
                </a:solidFill>
                <a:latin typeface="Trebuchet MS"/>
                <a:cs typeface="Trebuchet MS"/>
              </a:rPr>
              <a:t>5 </a:t>
            </a:r>
            <a:r>
              <a:rPr sz="1100" spc="-5" dirty="0" err="1">
                <a:solidFill>
                  <a:srgbClr val="002060"/>
                </a:solidFill>
                <a:latin typeface="Trebuchet MS"/>
                <a:cs typeface="Trebuchet MS"/>
              </a:rPr>
              <a:t>км</a:t>
            </a:r>
            <a:r>
              <a:rPr sz="1100" spc="-5" dirty="0">
                <a:solidFill>
                  <a:srgbClr val="002060"/>
                </a:solidFill>
                <a:latin typeface="Trebuchet MS"/>
                <a:cs typeface="Trebuchet MS"/>
              </a:rPr>
              <a:t>.</a:t>
            </a:r>
            <a:endParaRPr lang="ru-RU" sz="1100" spc="-5" dirty="0">
              <a:solidFill>
                <a:srgbClr val="002060"/>
              </a:solidFill>
              <a:latin typeface="Trebuchet MS"/>
              <a:cs typeface="Trebuchet MS"/>
            </a:endParaRPr>
          </a:p>
          <a:p>
            <a:pPr marL="847725" marR="5080">
              <a:lnSpc>
                <a:spcPts val="1310"/>
              </a:lnSpc>
              <a:spcBef>
                <a:spcPts val="155"/>
              </a:spcBef>
            </a:pPr>
            <a:endParaRPr sz="1100" dirty="0">
              <a:solidFill>
                <a:srgbClr val="002060"/>
              </a:solidFill>
              <a:latin typeface="Trebuchet MS"/>
              <a:cs typeface="Trebuchet MS"/>
            </a:endParaRPr>
          </a:p>
          <a:p>
            <a:pPr marL="111760" algn="ctr">
              <a:lnSpc>
                <a:spcPts val="1370"/>
              </a:lnSpc>
              <a:spcBef>
                <a:spcPts val="760"/>
              </a:spcBef>
            </a:pPr>
            <a:r>
              <a:rPr sz="1200" spc="-5" dirty="0">
                <a:solidFill>
                  <a:srgbClr val="C00000"/>
                </a:solidFill>
                <a:latin typeface="Trebuchet MS"/>
                <a:cs typeface="Trebuchet MS"/>
              </a:rPr>
              <a:t>Пгт.</a:t>
            </a:r>
            <a:r>
              <a:rPr sz="1200" spc="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Trebuchet MS"/>
                <a:cs typeface="Trebuchet MS"/>
              </a:rPr>
              <a:t>ВЯРТСИЛЯ </a:t>
            </a:r>
            <a:r>
              <a:rPr sz="1200" dirty="0">
                <a:solidFill>
                  <a:srgbClr val="C00000"/>
                </a:solidFill>
                <a:latin typeface="Trebuchet MS"/>
                <a:cs typeface="Trebuchet MS"/>
              </a:rPr>
              <a:t>-</a:t>
            </a:r>
            <a:r>
              <a:rPr sz="1200" spc="-3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Trebuchet MS"/>
                <a:cs typeface="Trebuchet MS"/>
              </a:rPr>
              <a:t>это:</a:t>
            </a:r>
            <a:endParaRPr sz="1200" dirty="0">
              <a:solidFill>
                <a:srgbClr val="C00000"/>
              </a:solidFill>
              <a:latin typeface="Trebuchet MS"/>
              <a:cs typeface="Trebuchet MS"/>
            </a:endParaRPr>
          </a:p>
          <a:p>
            <a:pPr marL="172720" marR="36830" indent="-172720" algn="r">
              <a:lnSpc>
                <a:spcPts val="1370"/>
              </a:lnSpc>
              <a:buFont typeface="Wingdings"/>
              <a:buChar char=""/>
              <a:tabLst>
                <a:tab pos="172720" algn="l"/>
              </a:tabLst>
            </a:pP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МАПП</a:t>
            </a:r>
            <a:r>
              <a:rPr sz="1200" spc="2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Вяртсиля</a:t>
            </a:r>
            <a:r>
              <a:rPr sz="1200" spc="229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C00000"/>
                </a:solidFill>
                <a:latin typeface="Calibri"/>
                <a:cs typeface="Calibri"/>
              </a:rPr>
              <a:t>-</a:t>
            </a:r>
            <a:r>
              <a:rPr sz="1200" spc="2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первое</a:t>
            </a:r>
            <a:r>
              <a:rPr sz="1200" spc="229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место</a:t>
            </a:r>
            <a:r>
              <a:rPr sz="1200" spc="2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среди</a:t>
            </a:r>
            <a:r>
              <a:rPr sz="1200" spc="2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таможенных</a:t>
            </a:r>
            <a:r>
              <a:rPr sz="1200" spc="2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постов</a:t>
            </a:r>
            <a:endParaRPr sz="12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R="34925" algn="r">
              <a:lnSpc>
                <a:spcPct val="100000"/>
              </a:lnSpc>
            </a:pP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Северо-Запада</a:t>
            </a:r>
            <a:r>
              <a:rPr sz="1200" spc="6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по</a:t>
            </a:r>
            <a:r>
              <a:rPr sz="1200" spc="6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Calibri"/>
                <a:cs typeface="Calibri"/>
              </a:rPr>
              <a:t>количеству</a:t>
            </a:r>
            <a:r>
              <a:rPr sz="1200" spc="6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пересекающих</a:t>
            </a:r>
            <a:r>
              <a:rPr sz="1200" spc="6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C00000"/>
                </a:solidFill>
                <a:latin typeface="Calibri"/>
                <a:cs typeface="Calibri"/>
              </a:rPr>
              <a:t>госграницу</a:t>
            </a:r>
            <a:endParaRPr sz="1200" dirty="0">
              <a:solidFill>
                <a:srgbClr val="C00000"/>
              </a:solidFill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91076" y="220725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1066800" y="489722"/>
            <a:ext cx="2760217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МОНОГОРОД </a:t>
            </a: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 </a:t>
            </a:r>
            <a:r>
              <a:rPr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ВЯРТСИЛЯ</a:t>
            </a:r>
            <a:endParaRPr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16672" y="183650"/>
            <a:ext cx="515937" cy="741362"/>
          </a:xfrm>
          <a:prstGeom prst="rect">
            <a:avLst/>
          </a:prstGeom>
        </p:spPr>
      </p:pic>
      <p:sp>
        <p:nvSpPr>
          <p:cNvPr id="27" name="object 6"/>
          <p:cNvSpPr txBox="1"/>
          <p:nvPr/>
        </p:nvSpPr>
        <p:spPr>
          <a:xfrm>
            <a:off x="4722544" y="471507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Скругленный прямоугольник 37"/>
          <p:cNvSpPr/>
          <p:nvPr/>
        </p:nvSpPr>
        <p:spPr>
          <a:xfrm>
            <a:off x="1807844" y="2153157"/>
            <a:ext cx="3327782" cy="47448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94525" y="247650"/>
            <a:ext cx="1728851" cy="44767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850900"/>
            <a:chOff x="0" y="0"/>
            <a:chExt cx="9144000" cy="850900"/>
          </a:xfrm>
        </p:grpSpPr>
        <p:sp>
          <p:nvSpPr>
            <p:cNvPr id="4" name="object 4"/>
            <p:cNvSpPr/>
            <p:nvPr/>
          </p:nvSpPr>
          <p:spPr>
            <a:xfrm>
              <a:off x="395287" y="844550"/>
              <a:ext cx="8354059" cy="0"/>
            </a:xfrm>
            <a:custGeom>
              <a:avLst/>
              <a:gdLst/>
              <a:ahLst/>
              <a:cxnLst/>
              <a:rect l="l" t="t" r="r" b="b"/>
              <a:pathLst>
                <a:path w="8354059">
                  <a:moveTo>
                    <a:pt x="0" y="0"/>
                  </a:moveTo>
                  <a:lnTo>
                    <a:pt x="8353488" y="0"/>
                  </a:lnTo>
                </a:path>
              </a:pathLst>
            </a:custGeom>
            <a:ln w="127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826008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250825" y="2225675"/>
            <a:ext cx="1374775" cy="2465705"/>
          </a:xfrm>
          <a:custGeom>
            <a:avLst/>
            <a:gdLst/>
            <a:ahLst/>
            <a:cxnLst/>
            <a:rect l="l" t="t" r="r" b="b"/>
            <a:pathLst>
              <a:path w="1374775" h="2465704">
                <a:moveTo>
                  <a:pt x="1145667" y="0"/>
                </a:moveTo>
                <a:lnTo>
                  <a:pt x="229133" y="0"/>
                </a:lnTo>
                <a:lnTo>
                  <a:pt x="182956" y="4656"/>
                </a:lnTo>
                <a:lnTo>
                  <a:pt x="139946" y="18010"/>
                </a:lnTo>
                <a:lnTo>
                  <a:pt x="101024" y="39138"/>
                </a:lnTo>
                <a:lnTo>
                  <a:pt x="67113" y="67119"/>
                </a:lnTo>
                <a:lnTo>
                  <a:pt x="39133" y="101029"/>
                </a:lnTo>
                <a:lnTo>
                  <a:pt x="18007" y="139946"/>
                </a:lnTo>
                <a:lnTo>
                  <a:pt x="4655" y="182946"/>
                </a:lnTo>
                <a:lnTo>
                  <a:pt x="0" y="229107"/>
                </a:lnTo>
                <a:lnTo>
                  <a:pt x="0" y="2236254"/>
                </a:lnTo>
                <a:lnTo>
                  <a:pt x="4655" y="2282431"/>
                </a:lnTo>
                <a:lnTo>
                  <a:pt x="18007" y="2325441"/>
                </a:lnTo>
                <a:lnTo>
                  <a:pt x="39133" y="2364362"/>
                </a:lnTo>
                <a:lnTo>
                  <a:pt x="67113" y="2398274"/>
                </a:lnTo>
                <a:lnTo>
                  <a:pt x="101024" y="2426254"/>
                </a:lnTo>
                <a:lnTo>
                  <a:pt x="139946" y="2447380"/>
                </a:lnTo>
                <a:lnTo>
                  <a:pt x="182956" y="2460732"/>
                </a:lnTo>
                <a:lnTo>
                  <a:pt x="229133" y="2465387"/>
                </a:lnTo>
                <a:lnTo>
                  <a:pt x="1145667" y="2465387"/>
                </a:lnTo>
                <a:lnTo>
                  <a:pt x="1191828" y="2460732"/>
                </a:lnTo>
                <a:lnTo>
                  <a:pt x="1234828" y="2447380"/>
                </a:lnTo>
                <a:lnTo>
                  <a:pt x="1273745" y="2426254"/>
                </a:lnTo>
                <a:lnTo>
                  <a:pt x="1307655" y="2398274"/>
                </a:lnTo>
                <a:lnTo>
                  <a:pt x="1335636" y="2364362"/>
                </a:lnTo>
                <a:lnTo>
                  <a:pt x="1356764" y="2325441"/>
                </a:lnTo>
                <a:lnTo>
                  <a:pt x="1370118" y="2282431"/>
                </a:lnTo>
                <a:lnTo>
                  <a:pt x="1374775" y="2236254"/>
                </a:lnTo>
                <a:lnTo>
                  <a:pt x="1374775" y="229107"/>
                </a:lnTo>
                <a:lnTo>
                  <a:pt x="1370118" y="182946"/>
                </a:lnTo>
                <a:lnTo>
                  <a:pt x="1356764" y="139946"/>
                </a:lnTo>
                <a:lnTo>
                  <a:pt x="1335636" y="101029"/>
                </a:lnTo>
                <a:lnTo>
                  <a:pt x="1307655" y="67119"/>
                </a:lnTo>
                <a:lnTo>
                  <a:pt x="1273745" y="39138"/>
                </a:lnTo>
                <a:lnTo>
                  <a:pt x="1234828" y="18010"/>
                </a:lnTo>
                <a:lnTo>
                  <a:pt x="1191828" y="4656"/>
                </a:lnTo>
                <a:lnTo>
                  <a:pt x="1145667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5588" y="2805784"/>
            <a:ext cx="1370330" cy="1115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461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Footlight MT Light" pitchFamily="18" charset="0"/>
                <a:cs typeface="Arial"/>
              </a:rPr>
              <a:t>Какие объекты  инфраструктуры  </a:t>
            </a:r>
            <a:r>
              <a:rPr sz="1400" dirty="0" err="1">
                <a:latin typeface="Footlight MT Light" pitchFamily="18" charset="0"/>
                <a:cs typeface="Arial"/>
              </a:rPr>
              <a:t>можно</a:t>
            </a:r>
            <a:r>
              <a:rPr sz="1400" dirty="0">
                <a:latin typeface="Footlight MT Light" pitchFamily="18" charset="0"/>
                <a:cs typeface="Arial"/>
              </a:rPr>
              <a:t> </a:t>
            </a:r>
            <a:endParaRPr lang="ru-RU" sz="1400" dirty="0" smtClean="0">
              <a:latin typeface="Footlight MT Light" pitchFamily="18" charset="0"/>
              <a:cs typeface="Arial"/>
            </a:endParaRPr>
          </a:p>
          <a:p>
            <a:pPr marL="12700" marR="5080" indent="54610" algn="ctr">
              <a:lnSpc>
                <a:spcPct val="100000"/>
              </a:lnSpc>
              <a:spcBef>
                <a:spcPts val="100"/>
              </a:spcBef>
            </a:pPr>
            <a:r>
              <a:rPr lang="ru-RU" sz="1400" dirty="0" smtClean="0">
                <a:latin typeface="Footlight MT Light" pitchFamily="18" charset="0"/>
                <a:cs typeface="Arial"/>
              </a:rPr>
              <a:t>з</a:t>
            </a:r>
            <a:r>
              <a:rPr sz="1400" dirty="0" err="1" smtClean="0">
                <a:latin typeface="Footlight MT Light" pitchFamily="18" charset="0"/>
                <a:cs typeface="Arial"/>
              </a:rPr>
              <a:t>аявить</a:t>
            </a:r>
            <a:endParaRPr lang="ru-RU" sz="1400" dirty="0" smtClean="0">
              <a:latin typeface="Footlight MT Light" pitchFamily="18" charset="0"/>
              <a:cs typeface="Arial"/>
            </a:endParaRPr>
          </a:p>
          <a:p>
            <a:pPr marL="12700" marR="5080" indent="54610" algn="ctr">
              <a:lnSpc>
                <a:spcPct val="100000"/>
              </a:lnSpc>
              <a:spcBef>
                <a:spcPts val="100"/>
              </a:spcBef>
            </a:pPr>
            <a:r>
              <a:rPr sz="1400" dirty="0" smtClean="0">
                <a:latin typeface="Footlight MT Light" pitchFamily="18" charset="0"/>
                <a:cs typeface="Arial"/>
              </a:rPr>
              <a:t> в</a:t>
            </a:r>
            <a:r>
              <a:rPr lang="ru-RU" sz="1400" dirty="0" smtClean="0">
                <a:latin typeface="Footlight MT Light" pitchFamily="18" charset="0"/>
                <a:cs typeface="Arial"/>
              </a:rPr>
              <a:t> </a:t>
            </a:r>
            <a:r>
              <a:rPr sz="1400" dirty="0" err="1" smtClean="0">
                <a:latin typeface="Footlight MT Light" pitchFamily="18" charset="0"/>
                <a:cs typeface="Arial"/>
              </a:rPr>
              <a:t>Фонд</a:t>
            </a:r>
            <a:r>
              <a:rPr sz="1400" dirty="0">
                <a:latin typeface="Footlight MT Light" pitchFamily="18" charset="0"/>
                <a:cs typeface="Arial"/>
              </a:rPr>
              <a:t>?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849501" y="2221229"/>
            <a:ext cx="320865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6705" marR="5080" indent="-29464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Footlight MT Light" pitchFamily="18" charset="0"/>
                <a:cs typeface="Microsoft Sans Serif"/>
              </a:rPr>
              <a:t>Объекты</a:t>
            </a:r>
            <a:r>
              <a:rPr sz="1000" spc="20" dirty="0">
                <a:latin typeface="Footlight MT Light" pitchFamily="18" charset="0"/>
                <a:cs typeface="Microsoft Sans Serif"/>
              </a:rPr>
              <a:t> </a:t>
            </a:r>
            <a:r>
              <a:rPr sz="1000" spc="-10" dirty="0">
                <a:latin typeface="Footlight MT Light" pitchFamily="18" charset="0"/>
                <a:cs typeface="Microsoft Sans Serif"/>
              </a:rPr>
              <a:t>внешней</a:t>
            </a:r>
            <a:r>
              <a:rPr sz="1000" spc="20" dirty="0">
                <a:latin typeface="Footlight MT Light" pitchFamily="18" charset="0"/>
                <a:cs typeface="Microsoft Sans Serif"/>
              </a:rPr>
              <a:t> </a:t>
            </a:r>
            <a:r>
              <a:rPr sz="1000" spc="-10" dirty="0">
                <a:latin typeface="Footlight MT Light" pitchFamily="18" charset="0"/>
                <a:cs typeface="Microsoft Sans Serif"/>
              </a:rPr>
              <a:t>инженерной</a:t>
            </a:r>
            <a:r>
              <a:rPr sz="1000" spc="25" dirty="0">
                <a:latin typeface="Footlight MT Light" pitchFamily="18" charset="0"/>
                <a:cs typeface="Microsoft Sans Serif"/>
              </a:rPr>
              <a:t> </a:t>
            </a:r>
            <a:r>
              <a:rPr sz="1000" spc="-10" dirty="0">
                <a:latin typeface="Footlight MT Light" pitchFamily="18" charset="0"/>
                <a:cs typeface="Microsoft Sans Serif"/>
              </a:rPr>
              <a:t>инфраструктуры </a:t>
            </a:r>
            <a:r>
              <a:rPr sz="1000" spc="-225" dirty="0">
                <a:latin typeface="Footlight MT Light" pitchFamily="18" charset="0"/>
                <a:cs typeface="Microsoft Sans Serif"/>
              </a:rPr>
              <a:t> </a:t>
            </a:r>
            <a:r>
              <a:rPr sz="1000" dirty="0">
                <a:latin typeface="Footlight MT Light" pitchFamily="18" charset="0"/>
                <a:cs typeface="Microsoft Sans Serif"/>
              </a:rPr>
              <a:t>для </a:t>
            </a:r>
            <a:r>
              <a:rPr sz="1000" spc="-5" dirty="0">
                <a:latin typeface="Footlight MT Light" pitchFamily="18" charset="0"/>
                <a:cs typeface="Microsoft Sans Serif"/>
              </a:rPr>
              <a:t>новых</a:t>
            </a:r>
            <a:r>
              <a:rPr sz="1000" spc="5" dirty="0">
                <a:latin typeface="Footlight MT Light" pitchFamily="18" charset="0"/>
                <a:cs typeface="Microsoft Sans Serif"/>
              </a:rPr>
              <a:t> </a:t>
            </a:r>
            <a:r>
              <a:rPr sz="1000" spc="-5" dirty="0">
                <a:latin typeface="Footlight MT Light" pitchFamily="18" charset="0"/>
                <a:cs typeface="Microsoft Sans Serif"/>
              </a:rPr>
              <a:t>инвестиционных</a:t>
            </a:r>
            <a:r>
              <a:rPr sz="1000" dirty="0">
                <a:latin typeface="Footlight MT Light" pitchFamily="18" charset="0"/>
                <a:cs typeface="Microsoft Sans Serif"/>
              </a:rPr>
              <a:t> </a:t>
            </a:r>
            <a:r>
              <a:rPr sz="1000" spc="-10" dirty="0">
                <a:latin typeface="Footlight MT Light" pitchFamily="18" charset="0"/>
                <a:cs typeface="Microsoft Sans Serif"/>
              </a:rPr>
              <a:t>проектов</a:t>
            </a:r>
            <a:endParaRPr sz="1000" dirty="0">
              <a:latin typeface="Footlight MT Light" pitchFamily="18" charset="0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437822" y="2134514"/>
            <a:ext cx="3335654" cy="494030"/>
            <a:chOff x="5567426" y="2127250"/>
            <a:chExt cx="3335654" cy="494030"/>
          </a:xfrm>
        </p:grpSpPr>
        <p:sp>
          <p:nvSpPr>
            <p:cNvPr id="17" name="object 17"/>
            <p:cNvSpPr/>
            <p:nvPr/>
          </p:nvSpPr>
          <p:spPr>
            <a:xfrm>
              <a:off x="5580126" y="2139950"/>
              <a:ext cx="3310254" cy="468630"/>
            </a:xfrm>
            <a:custGeom>
              <a:avLst/>
              <a:gdLst/>
              <a:ahLst/>
              <a:cxnLst/>
              <a:rect l="l" t="t" r="r" b="b"/>
              <a:pathLst>
                <a:path w="3310254" h="468630">
                  <a:moveTo>
                    <a:pt x="3231769" y="0"/>
                  </a:moveTo>
                  <a:lnTo>
                    <a:pt x="77977" y="0"/>
                  </a:lnTo>
                  <a:lnTo>
                    <a:pt x="47630" y="6131"/>
                  </a:lnTo>
                  <a:lnTo>
                    <a:pt x="22844" y="22859"/>
                  </a:lnTo>
                  <a:lnTo>
                    <a:pt x="6129" y="47684"/>
                  </a:lnTo>
                  <a:lnTo>
                    <a:pt x="0" y="78105"/>
                  </a:lnTo>
                  <a:lnTo>
                    <a:pt x="0" y="390270"/>
                  </a:lnTo>
                  <a:lnTo>
                    <a:pt x="6129" y="420637"/>
                  </a:lnTo>
                  <a:lnTo>
                    <a:pt x="22844" y="445468"/>
                  </a:lnTo>
                  <a:lnTo>
                    <a:pt x="47630" y="462226"/>
                  </a:lnTo>
                  <a:lnTo>
                    <a:pt x="77977" y="468375"/>
                  </a:lnTo>
                  <a:lnTo>
                    <a:pt x="3231769" y="468375"/>
                  </a:lnTo>
                  <a:lnTo>
                    <a:pt x="3262189" y="462226"/>
                  </a:lnTo>
                  <a:lnTo>
                    <a:pt x="3287013" y="445468"/>
                  </a:lnTo>
                  <a:lnTo>
                    <a:pt x="3303742" y="420637"/>
                  </a:lnTo>
                  <a:lnTo>
                    <a:pt x="3309874" y="390270"/>
                  </a:lnTo>
                  <a:lnTo>
                    <a:pt x="3309874" y="78105"/>
                  </a:lnTo>
                  <a:lnTo>
                    <a:pt x="3303742" y="47684"/>
                  </a:lnTo>
                  <a:lnTo>
                    <a:pt x="3287013" y="22859"/>
                  </a:lnTo>
                  <a:lnTo>
                    <a:pt x="3262189" y="6131"/>
                  </a:lnTo>
                  <a:lnTo>
                    <a:pt x="32317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580126" y="2139950"/>
              <a:ext cx="3310254" cy="468630"/>
            </a:xfrm>
            <a:custGeom>
              <a:avLst/>
              <a:gdLst/>
              <a:ahLst/>
              <a:cxnLst/>
              <a:rect l="l" t="t" r="r" b="b"/>
              <a:pathLst>
                <a:path w="3310254" h="468630">
                  <a:moveTo>
                    <a:pt x="0" y="78105"/>
                  </a:moveTo>
                  <a:lnTo>
                    <a:pt x="6129" y="47684"/>
                  </a:lnTo>
                  <a:lnTo>
                    <a:pt x="22844" y="22859"/>
                  </a:lnTo>
                  <a:lnTo>
                    <a:pt x="47630" y="6131"/>
                  </a:lnTo>
                  <a:lnTo>
                    <a:pt x="77977" y="0"/>
                  </a:lnTo>
                  <a:lnTo>
                    <a:pt x="3231769" y="0"/>
                  </a:lnTo>
                  <a:lnTo>
                    <a:pt x="3262189" y="6131"/>
                  </a:lnTo>
                  <a:lnTo>
                    <a:pt x="3287013" y="22859"/>
                  </a:lnTo>
                  <a:lnTo>
                    <a:pt x="3303742" y="47684"/>
                  </a:lnTo>
                  <a:lnTo>
                    <a:pt x="3309874" y="78105"/>
                  </a:lnTo>
                  <a:lnTo>
                    <a:pt x="3309874" y="390270"/>
                  </a:lnTo>
                  <a:lnTo>
                    <a:pt x="3303742" y="420637"/>
                  </a:lnTo>
                  <a:lnTo>
                    <a:pt x="3287013" y="445468"/>
                  </a:lnTo>
                  <a:lnTo>
                    <a:pt x="3262189" y="462226"/>
                  </a:lnTo>
                  <a:lnTo>
                    <a:pt x="3231769" y="468375"/>
                  </a:lnTo>
                  <a:lnTo>
                    <a:pt x="77977" y="468375"/>
                  </a:lnTo>
                  <a:lnTo>
                    <a:pt x="47630" y="462226"/>
                  </a:lnTo>
                  <a:lnTo>
                    <a:pt x="22844" y="445468"/>
                  </a:lnTo>
                  <a:lnTo>
                    <a:pt x="6129" y="420637"/>
                  </a:lnTo>
                  <a:lnTo>
                    <a:pt x="0" y="390270"/>
                  </a:lnTo>
                  <a:lnTo>
                    <a:pt x="0" y="78105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638800" y="2153157"/>
            <a:ext cx="3251580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0665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latin typeface="Footlight MT Light" pitchFamily="18" charset="0"/>
                <a:cs typeface="Microsoft Sans Serif"/>
              </a:rPr>
              <a:t>Объекты</a:t>
            </a:r>
            <a:r>
              <a:rPr sz="1000" spc="5" dirty="0">
                <a:latin typeface="Footlight MT Light" pitchFamily="18" charset="0"/>
                <a:cs typeface="Microsoft Sans Serif"/>
              </a:rPr>
              <a:t> </a:t>
            </a:r>
            <a:r>
              <a:rPr sz="1000" spc="-5" dirty="0">
                <a:latin typeface="Footlight MT Light" pitchFamily="18" charset="0"/>
                <a:cs typeface="Microsoft Sans Serif"/>
              </a:rPr>
              <a:t>транспортной</a:t>
            </a:r>
            <a:r>
              <a:rPr sz="1000" dirty="0">
                <a:latin typeface="Footlight MT Light" pitchFamily="18" charset="0"/>
                <a:cs typeface="Microsoft Sans Serif"/>
              </a:rPr>
              <a:t> </a:t>
            </a:r>
            <a:r>
              <a:rPr sz="1000" spc="-10" dirty="0">
                <a:latin typeface="Footlight MT Light" pitchFamily="18" charset="0"/>
                <a:cs typeface="Microsoft Sans Serif"/>
              </a:rPr>
              <a:t>инфраструктуры </a:t>
            </a:r>
            <a:r>
              <a:rPr sz="1000" spc="-5" dirty="0">
                <a:latin typeface="Footlight MT Light" pitchFamily="18" charset="0"/>
                <a:cs typeface="Microsoft Sans Serif"/>
              </a:rPr>
              <a:t> (необходимые</a:t>
            </a:r>
            <a:r>
              <a:rPr sz="1000" spc="5" dirty="0">
                <a:latin typeface="Footlight MT Light" pitchFamily="18" charset="0"/>
                <a:cs typeface="Microsoft Sans Serif"/>
              </a:rPr>
              <a:t> </a:t>
            </a:r>
            <a:r>
              <a:rPr sz="1000" dirty="0">
                <a:latin typeface="Footlight MT Light" pitchFamily="18" charset="0"/>
                <a:cs typeface="Microsoft Sans Serif"/>
              </a:rPr>
              <a:t>для</a:t>
            </a:r>
            <a:r>
              <a:rPr sz="1000" spc="-5" dirty="0">
                <a:latin typeface="Footlight MT Light" pitchFamily="18" charset="0"/>
                <a:cs typeface="Microsoft Sans Serif"/>
              </a:rPr>
              <a:t> </a:t>
            </a:r>
            <a:r>
              <a:rPr sz="1000" spc="-10" dirty="0">
                <a:latin typeface="Footlight MT Light" pitchFamily="18" charset="0"/>
                <a:cs typeface="Microsoft Sans Serif"/>
              </a:rPr>
              <a:t>ввоза </a:t>
            </a:r>
            <a:r>
              <a:rPr sz="1000" dirty="0">
                <a:latin typeface="Footlight MT Light" pitchFamily="18" charset="0"/>
                <a:cs typeface="Microsoft Sans Serif"/>
              </a:rPr>
              <a:t>сырья</a:t>
            </a:r>
            <a:r>
              <a:rPr sz="1000" spc="-5" dirty="0">
                <a:latin typeface="Footlight MT Light" pitchFamily="18" charset="0"/>
                <a:cs typeface="Microsoft Sans Serif"/>
              </a:rPr>
              <a:t> и</a:t>
            </a:r>
            <a:r>
              <a:rPr sz="1000" dirty="0">
                <a:latin typeface="Footlight MT Light" pitchFamily="18" charset="0"/>
                <a:cs typeface="Microsoft Sans Serif"/>
              </a:rPr>
              <a:t> </a:t>
            </a:r>
            <a:r>
              <a:rPr sz="1000" spc="-10" dirty="0">
                <a:latin typeface="Footlight MT Light" pitchFamily="18" charset="0"/>
                <a:cs typeface="Microsoft Sans Serif"/>
              </a:rPr>
              <a:t>вывоза</a:t>
            </a:r>
            <a:r>
              <a:rPr sz="1000" spc="-15" dirty="0">
                <a:latin typeface="Footlight MT Light" pitchFamily="18" charset="0"/>
                <a:cs typeface="Microsoft Sans Serif"/>
              </a:rPr>
              <a:t> </a:t>
            </a:r>
            <a:r>
              <a:rPr sz="1000" spc="-5" dirty="0">
                <a:latin typeface="Footlight MT Light" pitchFamily="18" charset="0"/>
                <a:cs typeface="Microsoft Sans Serif"/>
              </a:rPr>
              <a:t>готовой</a:t>
            </a:r>
            <a:endParaRPr sz="1000" dirty="0">
              <a:latin typeface="Footlight MT Light" pitchFamily="18" charset="0"/>
              <a:cs typeface="Microsoft Sans Serif"/>
            </a:endParaRPr>
          </a:p>
          <a:p>
            <a:pPr marL="1032510">
              <a:lnSpc>
                <a:spcPct val="100000"/>
              </a:lnSpc>
            </a:pPr>
            <a:r>
              <a:rPr sz="1000" spc="-10" dirty="0">
                <a:latin typeface="Footlight MT Light" pitchFamily="18" charset="0"/>
                <a:cs typeface="Microsoft Sans Serif"/>
              </a:rPr>
              <a:t>продукции)</a:t>
            </a:r>
            <a:endParaRPr sz="100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21766" y="2940799"/>
            <a:ext cx="11677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Автомобильные</a:t>
            </a:r>
            <a:endParaRPr sz="1200" dirty="0">
              <a:latin typeface="Footlight MT Light" pitchFamily="18" charset="0"/>
              <a:cs typeface="Microsoft Sans Serif"/>
            </a:endParaRPr>
          </a:p>
          <a:p>
            <a:pPr marL="43180" algn="ctr">
              <a:lnSpc>
                <a:spcPct val="100000"/>
              </a:lnSpc>
            </a:pP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дороги</a:t>
            </a:r>
            <a:endParaRPr sz="120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61123" y="3639642"/>
            <a:ext cx="12890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Железные</a:t>
            </a:r>
            <a:r>
              <a:rPr sz="1200" spc="-4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дороги</a:t>
            </a:r>
            <a:endParaRPr sz="120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51188" y="2882380"/>
            <a:ext cx="1163955" cy="5086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Водоснабжение</a:t>
            </a:r>
            <a:endParaRPr sz="1200" dirty="0">
              <a:latin typeface="Footlight MT Light" pitchFamily="18" charset="0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Водоотведение</a:t>
            </a:r>
            <a:endParaRPr sz="120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620391" y="3549602"/>
            <a:ext cx="12255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Теплоснабжение</a:t>
            </a:r>
            <a:endParaRPr sz="120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541333" y="3877237"/>
            <a:ext cx="13836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Электроснабжение</a:t>
            </a:r>
            <a:endParaRPr sz="120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55587" y="1004950"/>
            <a:ext cx="1370330" cy="1081405"/>
          </a:xfrm>
          <a:custGeom>
            <a:avLst/>
            <a:gdLst/>
            <a:ahLst/>
            <a:cxnLst/>
            <a:rect l="l" t="t" r="r" b="b"/>
            <a:pathLst>
              <a:path w="1370330" h="1081405">
                <a:moveTo>
                  <a:pt x="1189799" y="0"/>
                </a:moveTo>
                <a:lnTo>
                  <a:pt x="180187" y="0"/>
                </a:lnTo>
                <a:lnTo>
                  <a:pt x="132285" y="6434"/>
                </a:lnTo>
                <a:lnTo>
                  <a:pt x="89242" y="24590"/>
                </a:lnTo>
                <a:lnTo>
                  <a:pt x="52774" y="52752"/>
                </a:lnTo>
                <a:lnTo>
                  <a:pt x="24600" y="89201"/>
                </a:lnTo>
                <a:lnTo>
                  <a:pt x="6436" y="132218"/>
                </a:lnTo>
                <a:lnTo>
                  <a:pt x="0" y="180086"/>
                </a:lnTo>
                <a:lnTo>
                  <a:pt x="0" y="900811"/>
                </a:lnTo>
                <a:lnTo>
                  <a:pt x="6436" y="948732"/>
                </a:lnTo>
                <a:lnTo>
                  <a:pt x="24600" y="991785"/>
                </a:lnTo>
                <a:lnTo>
                  <a:pt x="52774" y="1028255"/>
                </a:lnTo>
                <a:lnTo>
                  <a:pt x="89242" y="1056428"/>
                </a:lnTo>
                <a:lnTo>
                  <a:pt x="132285" y="1074589"/>
                </a:lnTo>
                <a:lnTo>
                  <a:pt x="180187" y="1081024"/>
                </a:lnTo>
                <a:lnTo>
                  <a:pt x="1189799" y="1081024"/>
                </a:lnTo>
                <a:lnTo>
                  <a:pt x="1237720" y="1074589"/>
                </a:lnTo>
                <a:lnTo>
                  <a:pt x="1280773" y="1056428"/>
                </a:lnTo>
                <a:lnTo>
                  <a:pt x="1317244" y="1028255"/>
                </a:lnTo>
                <a:lnTo>
                  <a:pt x="1345416" y="991785"/>
                </a:lnTo>
                <a:lnTo>
                  <a:pt x="1363577" y="948732"/>
                </a:lnTo>
                <a:lnTo>
                  <a:pt x="1370012" y="900811"/>
                </a:lnTo>
                <a:lnTo>
                  <a:pt x="1370012" y="180086"/>
                </a:lnTo>
                <a:lnTo>
                  <a:pt x="1363577" y="132218"/>
                </a:lnTo>
                <a:lnTo>
                  <a:pt x="1345416" y="89201"/>
                </a:lnTo>
                <a:lnTo>
                  <a:pt x="1317244" y="52752"/>
                </a:lnTo>
                <a:lnTo>
                  <a:pt x="1280773" y="24590"/>
                </a:lnTo>
                <a:lnTo>
                  <a:pt x="1237720" y="6434"/>
                </a:lnTo>
                <a:lnTo>
                  <a:pt x="1189799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35387" y="1169908"/>
            <a:ext cx="106608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Footlight MT Light" pitchFamily="18" charset="0"/>
                <a:cs typeface="Arial"/>
              </a:rPr>
              <a:t>Условия</a:t>
            </a:r>
          </a:p>
          <a:p>
            <a:pPr marL="12700" marR="5080" algn="ctr">
              <a:lnSpc>
                <a:spcPct val="100000"/>
              </a:lnSpc>
            </a:pPr>
            <a:r>
              <a:rPr sz="1200" dirty="0">
                <a:latin typeface="Footlight MT Light" pitchFamily="18" charset="0"/>
                <a:cs typeface="Arial"/>
              </a:rPr>
              <a:t>предоставления  поддержки</a:t>
            </a:r>
          </a:p>
          <a:p>
            <a:pPr marL="635" algn="ctr">
              <a:lnSpc>
                <a:spcPct val="100000"/>
              </a:lnSpc>
            </a:pPr>
            <a:r>
              <a:rPr sz="1200" dirty="0">
                <a:latin typeface="Footlight MT Light" pitchFamily="18" charset="0"/>
                <a:cs typeface="Arial"/>
              </a:rPr>
              <a:t>Фондом</a:t>
            </a:r>
          </a:p>
        </p:txBody>
      </p:sp>
      <p:sp>
        <p:nvSpPr>
          <p:cNvPr id="27" name="object 27"/>
          <p:cNvSpPr txBox="1"/>
          <p:nvPr/>
        </p:nvSpPr>
        <p:spPr>
          <a:xfrm>
            <a:off x="1807845" y="1404619"/>
            <a:ext cx="7259955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6540" indent="-24384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Фонд</a:t>
            </a:r>
            <a:r>
              <a:rPr sz="1050" b="1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безвозмездно</a:t>
            </a:r>
            <a:r>
              <a:rPr sz="1050" b="1" spc="3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предоставляет</a:t>
            </a:r>
            <a:r>
              <a:rPr sz="1050" b="1" spc="2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средства</a:t>
            </a:r>
            <a:r>
              <a:rPr sz="1050" b="1" spc="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бюджету</a:t>
            </a:r>
            <a:r>
              <a:rPr sz="1050" b="1" spc="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субъекта</a:t>
            </a:r>
            <a:r>
              <a:rPr sz="1050" b="1" spc="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Российской Федерации</a:t>
            </a:r>
            <a:r>
              <a:rPr sz="1050" b="1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в</a:t>
            </a:r>
            <a:r>
              <a:rPr sz="1050" b="1" spc="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размере</a:t>
            </a:r>
            <a:endParaRPr sz="1050" dirty="0">
              <a:latin typeface="Footlight MT Light" pitchFamily="18" charset="0"/>
              <a:cs typeface="Arial"/>
            </a:endParaRPr>
          </a:p>
          <a:p>
            <a:pPr marL="256540">
              <a:lnSpc>
                <a:spcPct val="100000"/>
              </a:lnSpc>
            </a:pP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до</a:t>
            </a:r>
            <a:r>
              <a:rPr sz="1050" b="1" spc="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95</a:t>
            </a:r>
            <a:r>
              <a:rPr sz="1050" b="1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%</a:t>
            </a:r>
            <a:r>
              <a:rPr sz="1050" b="1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от</a:t>
            </a:r>
            <a:r>
              <a:rPr sz="1050" b="1" spc="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стоимости</a:t>
            </a:r>
            <a:r>
              <a:rPr sz="1050" b="1" spc="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5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объектов</a:t>
            </a:r>
            <a:r>
              <a:rPr sz="1050" b="1" spc="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b="1" spc="-1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инфраструктуры</a:t>
            </a:r>
            <a:r>
              <a:rPr sz="1050" b="1" spc="60" dirty="0">
                <a:solidFill>
                  <a:srgbClr val="001F5F"/>
                </a:solidFill>
                <a:latin typeface="Footlight MT Light" pitchFamily="18" charset="0"/>
                <a:cs typeface="Arial"/>
              </a:rPr>
              <a:t> </a:t>
            </a:r>
            <a:r>
              <a:rPr sz="105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с</a:t>
            </a:r>
            <a:r>
              <a:rPr sz="1050" spc="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утверждением</a:t>
            </a:r>
            <a:r>
              <a:rPr sz="1050" spc="7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3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КПЭ</a:t>
            </a:r>
            <a:r>
              <a:rPr sz="1050" spc="3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(рабочие</a:t>
            </a:r>
            <a:r>
              <a:rPr sz="1050" spc="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места</a:t>
            </a:r>
            <a:r>
              <a:rPr sz="1050" spc="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и</a:t>
            </a:r>
            <a:r>
              <a:rPr sz="1050" spc="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инвестиции)</a:t>
            </a:r>
            <a:endParaRPr sz="105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807844" y="1862073"/>
            <a:ext cx="7119747" cy="1737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6540" indent="-24384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Новый</a:t>
            </a:r>
            <a:r>
              <a:rPr sz="1050" spc="4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инвестиционный</a:t>
            </a:r>
            <a:r>
              <a:rPr sz="1050" spc="6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проект</a:t>
            </a:r>
            <a:r>
              <a:rPr sz="1050" spc="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не</a:t>
            </a:r>
            <a:r>
              <a:rPr sz="1050" spc="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должен</a:t>
            </a:r>
            <a:r>
              <a:rPr sz="1050" spc="4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быть</a:t>
            </a:r>
            <a:r>
              <a:rPr sz="1050" spc="2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связан</a:t>
            </a:r>
            <a:r>
              <a:rPr sz="1050" spc="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с</a:t>
            </a:r>
            <a:r>
              <a:rPr sz="1050" spc="2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деятельностью</a:t>
            </a:r>
            <a:r>
              <a:rPr sz="1050" spc="6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градообразующего</a:t>
            </a:r>
            <a:r>
              <a:rPr sz="1050" spc="7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предприятия</a:t>
            </a:r>
            <a:endParaRPr sz="105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611500" y="4164613"/>
            <a:ext cx="6278880" cy="6206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1200" spc="-25" dirty="0">
                <a:solidFill>
                  <a:srgbClr val="001F5F"/>
                </a:solidFill>
                <a:latin typeface="Microsoft Sans Serif"/>
                <a:cs typeface="Microsoft Sans Serif"/>
              </a:rPr>
              <a:t>  </a:t>
            </a:r>
            <a:r>
              <a:rPr sz="1200" spc="-25" dirty="0" err="1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Газоснабжение</a:t>
            </a:r>
            <a:endParaRPr sz="1200" dirty="0">
              <a:latin typeface="Footlight MT Light" pitchFamily="18" charset="0"/>
              <a:cs typeface="Microsoft Sans Serif"/>
            </a:endParaRPr>
          </a:p>
          <a:p>
            <a:pPr>
              <a:lnSpc>
                <a:spcPct val="100000"/>
              </a:lnSpc>
            </a:pPr>
            <a:endParaRPr sz="1850" dirty="0">
              <a:latin typeface="Footlight MT Light" pitchFamily="18" charset="0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900" i="1" spc="-5" dirty="0">
                <a:latin typeface="Footlight MT Light" pitchFamily="18" charset="0"/>
                <a:cs typeface="Arial"/>
              </a:rPr>
              <a:t>Созданные</a:t>
            </a:r>
            <a:r>
              <a:rPr sz="900" i="1" spc="20" dirty="0">
                <a:latin typeface="Footlight MT Light" pitchFamily="18" charset="0"/>
                <a:cs typeface="Arial"/>
              </a:rPr>
              <a:t> </a:t>
            </a:r>
            <a:r>
              <a:rPr sz="900" i="1" spc="-5" dirty="0">
                <a:latin typeface="Footlight MT Light" pitchFamily="18" charset="0"/>
                <a:cs typeface="Arial"/>
              </a:rPr>
              <a:t>объекты</a:t>
            </a:r>
            <a:r>
              <a:rPr sz="900" i="1" spc="15" dirty="0">
                <a:latin typeface="Footlight MT Light" pitchFamily="18" charset="0"/>
                <a:cs typeface="Arial"/>
              </a:rPr>
              <a:t> </a:t>
            </a:r>
            <a:r>
              <a:rPr sz="900" i="1" spc="-5" dirty="0">
                <a:latin typeface="Footlight MT Light" pitchFamily="18" charset="0"/>
                <a:cs typeface="Arial"/>
              </a:rPr>
              <a:t>инфраструктуры учитываются на</a:t>
            </a:r>
            <a:r>
              <a:rPr sz="900" i="1" spc="15" dirty="0">
                <a:latin typeface="Footlight MT Light" pitchFamily="18" charset="0"/>
                <a:cs typeface="Arial"/>
              </a:rPr>
              <a:t> </a:t>
            </a:r>
            <a:r>
              <a:rPr sz="900" i="1" spc="-5" dirty="0">
                <a:latin typeface="Footlight MT Light" pitchFamily="18" charset="0"/>
                <a:cs typeface="Arial"/>
              </a:rPr>
              <a:t>балансе</a:t>
            </a:r>
            <a:r>
              <a:rPr sz="900" i="1" spc="30" dirty="0">
                <a:latin typeface="Footlight MT Light" pitchFamily="18" charset="0"/>
                <a:cs typeface="Arial"/>
              </a:rPr>
              <a:t> </a:t>
            </a:r>
            <a:r>
              <a:rPr sz="900" i="1" spc="-5" dirty="0">
                <a:latin typeface="Footlight MT Light" pitchFamily="18" charset="0"/>
                <a:cs typeface="Arial"/>
              </a:rPr>
              <a:t>Субъекта</a:t>
            </a:r>
            <a:r>
              <a:rPr sz="900" i="1" spc="10" dirty="0">
                <a:latin typeface="Footlight MT Light" pitchFamily="18" charset="0"/>
                <a:cs typeface="Arial"/>
              </a:rPr>
              <a:t> </a:t>
            </a:r>
            <a:r>
              <a:rPr sz="900" i="1" dirty="0">
                <a:latin typeface="Footlight MT Light" pitchFamily="18" charset="0"/>
                <a:cs typeface="Arial"/>
              </a:rPr>
              <a:t>РФ</a:t>
            </a:r>
            <a:r>
              <a:rPr sz="900" i="1" spc="5" dirty="0">
                <a:latin typeface="Footlight MT Light" pitchFamily="18" charset="0"/>
                <a:cs typeface="Arial"/>
              </a:rPr>
              <a:t> </a:t>
            </a:r>
            <a:r>
              <a:rPr sz="900" i="1" spc="-5" dirty="0">
                <a:latin typeface="Footlight MT Light" pitchFamily="18" charset="0"/>
                <a:cs typeface="Arial"/>
              </a:rPr>
              <a:t>или</a:t>
            </a:r>
            <a:r>
              <a:rPr sz="900" i="1" spc="15" dirty="0">
                <a:latin typeface="Footlight MT Light" pitchFamily="18" charset="0"/>
                <a:cs typeface="Arial"/>
              </a:rPr>
              <a:t> </a:t>
            </a:r>
            <a:r>
              <a:rPr sz="900" i="1" spc="-5" dirty="0">
                <a:latin typeface="Footlight MT Light" pitchFamily="18" charset="0"/>
                <a:cs typeface="Arial"/>
              </a:rPr>
              <a:t>муниципалитета</a:t>
            </a:r>
            <a:r>
              <a:rPr sz="900" i="1" spc="10" dirty="0">
                <a:latin typeface="Footlight MT Light" pitchFamily="18" charset="0"/>
                <a:cs typeface="Arial"/>
              </a:rPr>
              <a:t> </a:t>
            </a:r>
            <a:r>
              <a:rPr sz="900" i="1" spc="-5" dirty="0">
                <a:latin typeface="Footlight MT Light" pitchFamily="18" charset="0"/>
                <a:cs typeface="Arial"/>
              </a:rPr>
              <a:t>моногорода</a:t>
            </a:r>
            <a:endParaRPr sz="900" dirty="0">
              <a:latin typeface="Footlight MT Light" pitchFamily="18" charset="0"/>
              <a:cs typeface="Arial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52400" y="175209"/>
            <a:ext cx="3839159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8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Меры поддержки Фонда развития моногородов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1831995" y="844549"/>
            <a:ext cx="7031355" cy="5110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6675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Софинансирование</a:t>
            </a:r>
            <a:r>
              <a:rPr sz="1600" b="1" spc="-5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строительства</a:t>
            </a:r>
            <a:r>
              <a:rPr sz="1600" b="1" spc="-4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объектов</a:t>
            </a:r>
            <a:r>
              <a:rPr sz="1600" b="1" spc="-3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6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инфраструктуры</a:t>
            </a:r>
            <a:endParaRPr sz="16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256540" indent="-243840">
              <a:lnSpc>
                <a:spcPct val="100000"/>
              </a:lnSpc>
              <a:spcBef>
                <a:spcPts val="70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5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Инфраструктура</a:t>
            </a:r>
            <a:r>
              <a:rPr sz="1050" spc="8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должна</a:t>
            </a:r>
            <a:r>
              <a:rPr sz="1050" spc="3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предназначаться</a:t>
            </a:r>
            <a:r>
              <a:rPr sz="1050" spc="5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исключительно</a:t>
            </a:r>
            <a:r>
              <a:rPr sz="1050" spc="9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для</a:t>
            </a:r>
            <a:r>
              <a:rPr sz="1050" spc="4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новых</a:t>
            </a:r>
            <a:r>
              <a:rPr sz="1050" spc="4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инвестиционных</a:t>
            </a:r>
            <a:r>
              <a:rPr sz="1050" spc="5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050" spc="-1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проектов</a:t>
            </a:r>
            <a:endParaRPr sz="1050" dirty="0">
              <a:latin typeface="Footlight MT Light" pitchFamily="18" charset="0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375150" y="4999050"/>
            <a:ext cx="20447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45"/>
              </a:lnSpc>
            </a:pPr>
            <a:fld id="{81D60167-4931-47E6-BA6A-407CBD079E47}" type="slidenum">
              <a:rPr sz="1000" b="1" spc="-5" dirty="0">
                <a:solidFill>
                  <a:srgbClr val="C00000"/>
                </a:solidFill>
                <a:latin typeface="Calibri"/>
                <a:cs typeface="Calibri"/>
              </a:rPr>
              <a:t>28</a:t>
            </a:fld>
            <a:endParaRPr sz="1000">
              <a:latin typeface="Calibri"/>
              <a:cs typeface="Calibri"/>
            </a:endParaRPr>
          </a:p>
        </p:txBody>
      </p:sp>
      <p:pic>
        <p:nvPicPr>
          <p:cNvPr id="3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09097" y="73025"/>
            <a:ext cx="536575" cy="771525"/>
          </a:xfrm>
          <a:prstGeom prst="rect">
            <a:avLst/>
          </a:prstGeom>
        </p:spPr>
      </p:pic>
      <p:sp>
        <p:nvSpPr>
          <p:cNvPr id="40" name="object 6"/>
          <p:cNvSpPr txBox="1"/>
          <p:nvPr/>
        </p:nvSpPr>
        <p:spPr>
          <a:xfrm>
            <a:off x="4825883" y="344332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91092" y="1155788"/>
            <a:ext cx="1728851" cy="4476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object 3"/>
          <p:cNvSpPr/>
          <p:nvPr/>
        </p:nvSpPr>
        <p:spPr>
          <a:xfrm>
            <a:off x="395287" y="844550"/>
            <a:ext cx="8354059" cy="0"/>
          </a:xfrm>
          <a:custGeom>
            <a:avLst/>
            <a:gdLst/>
            <a:ahLst/>
            <a:cxnLst/>
            <a:rect l="l" t="t" r="r" b="b"/>
            <a:pathLst>
              <a:path w="8354059">
                <a:moveTo>
                  <a:pt x="0" y="0"/>
                </a:moveTo>
                <a:lnTo>
                  <a:pt x="8353488" y="0"/>
                </a:lnTo>
              </a:path>
            </a:pathLst>
          </a:custGeom>
          <a:ln w="12700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5440" y="3509330"/>
            <a:ext cx="1375410" cy="1363980"/>
          </a:xfrm>
          <a:custGeom>
            <a:avLst/>
            <a:gdLst/>
            <a:ahLst/>
            <a:cxnLst/>
            <a:rect l="l" t="t" r="r" b="b"/>
            <a:pathLst>
              <a:path w="1375410" h="1363979">
                <a:moveTo>
                  <a:pt x="1147508" y="0"/>
                </a:moveTo>
                <a:lnTo>
                  <a:pt x="227279" y="0"/>
                </a:lnTo>
                <a:lnTo>
                  <a:pt x="181473" y="4616"/>
                </a:lnTo>
                <a:lnTo>
                  <a:pt x="138810" y="17857"/>
                </a:lnTo>
                <a:lnTo>
                  <a:pt x="100203" y="38810"/>
                </a:lnTo>
                <a:lnTo>
                  <a:pt x="66567" y="66563"/>
                </a:lnTo>
                <a:lnTo>
                  <a:pt x="38814" y="100204"/>
                </a:lnTo>
                <a:lnTo>
                  <a:pt x="17860" y="138820"/>
                </a:lnTo>
                <a:lnTo>
                  <a:pt x="4617" y="181500"/>
                </a:lnTo>
                <a:lnTo>
                  <a:pt x="0" y="227330"/>
                </a:lnTo>
                <a:lnTo>
                  <a:pt x="0" y="1136383"/>
                </a:lnTo>
                <a:lnTo>
                  <a:pt x="4617" y="1182189"/>
                </a:lnTo>
                <a:lnTo>
                  <a:pt x="17860" y="1224852"/>
                </a:lnTo>
                <a:lnTo>
                  <a:pt x="38814" y="1263459"/>
                </a:lnTo>
                <a:lnTo>
                  <a:pt x="66567" y="1297095"/>
                </a:lnTo>
                <a:lnTo>
                  <a:pt x="100203" y="1324847"/>
                </a:lnTo>
                <a:lnTo>
                  <a:pt x="138810" y="1345802"/>
                </a:lnTo>
                <a:lnTo>
                  <a:pt x="181473" y="1359045"/>
                </a:lnTo>
                <a:lnTo>
                  <a:pt x="227279" y="1363662"/>
                </a:lnTo>
                <a:lnTo>
                  <a:pt x="1147508" y="1363662"/>
                </a:lnTo>
                <a:lnTo>
                  <a:pt x="1193301" y="1359045"/>
                </a:lnTo>
                <a:lnTo>
                  <a:pt x="1235964" y="1345802"/>
                </a:lnTo>
                <a:lnTo>
                  <a:pt x="1274577" y="1324847"/>
                </a:lnTo>
                <a:lnTo>
                  <a:pt x="1308227" y="1297095"/>
                </a:lnTo>
                <a:lnTo>
                  <a:pt x="1335994" y="1263459"/>
                </a:lnTo>
                <a:lnTo>
                  <a:pt x="1356963" y="1224852"/>
                </a:lnTo>
                <a:lnTo>
                  <a:pt x="1370216" y="1182189"/>
                </a:lnTo>
                <a:lnTo>
                  <a:pt x="1374838" y="1136383"/>
                </a:lnTo>
                <a:lnTo>
                  <a:pt x="1374838" y="227330"/>
                </a:lnTo>
                <a:lnTo>
                  <a:pt x="1370216" y="181500"/>
                </a:lnTo>
                <a:lnTo>
                  <a:pt x="1356963" y="138820"/>
                </a:lnTo>
                <a:lnTo>
                  <a:pt x="1335994" y="100204"/>
                </a:lnTo>
                <a:lnTo>
                  <a:pt x="1308227" y="66563"/>
                </a:lnTo>
                <a:lnTo>
                  <a:pt x="1274577" y="38810"/>
                </a:lnTo>
                <a:lnTo>
                  <a:pt x="1235964" y="17857"/>
                </a:lnTo>
                <a:lnTo>
                  <a:pt x="1193301" y="4616"/>
                </a:lnTo>
                <a:lnTo>
                  <a:pt x="1147508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5287" y="3788347"/>
            <a:ext cx="1298209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Footlight MT Light" pitchFamily="18" charset="0"/>
                <a:cs typeface="Arial"/>
              </a:rPr>
              <a:t>Требования к  проекту и  инициатору  (заемщику)</a:t>
            </a:r>
          </a:p>
        </p:txBody>
      </p:sp>
      <p:sp>
        <p:nvSpPr>
          <p:cNvPr id="6" name="object 6"/>
          <p:cNvSpPr/>
          <p:nvPr/>
        </p:nvSpPr>
        <p:spPr>
          <a:xfrm>
            <a:off x="395287" y="1131950"/>
            <a:ext cx="1372235" cy="459105"/>
          </a:xfrm>
          <a:custGeom>
            <a:avLst/>
            <a:gdLst/>
            <a:ahLst/>
            <a:cxnLst/>
            <a:rect l="l" t="t" r="r" b="b"/>
            <a:pathLst>
              <a:path w="1372235" h="459105">
                <a:moveTo>
                  <a:pt x="1295082" y="0"/>
                </a:moveTo>
                <a:lnTo>
                  <a:pt x="76466" y="0"/>
                </a:lnTo>
                <a:lnTo>
                  <a:pt x="46704" y="5998"/>
                </a:lnTo>
                <a:lnTo>
                  <a:pt x="22398" y="22367"/>
                </a:lnTo>
                <a:lnTo>
                  <a:pt x="6009" y="46666"/>
                </a:lnTo>
                <a:lnTo>
                  <a:pt x="0" y="76453"/>
                </a:lnTo>
                <a:lnTo>
                  <a:pt x="0" y="382270"/>
                </a:lnTo>
                <a:lnTo>
                  <a:pt x="6009" y="412003"/>
                </a:lnTo>
                <a:lnTo>
                  <a:pt x="22398" y="436308"/>
                </a:lnTo>
                <a:lnTo>
                  <a:pt x="46704" y="452707"/>
                </a:lnTo>
                <a:lnTo>
                  <a:pt x="76466" y="458724"/>
                </a:lnTo>
                <a:lnTo>
                  <a:pt x="1295082" y="458724"/>
                </a:lnTo>
                <a:lnTo>
                  <a:pt x="1324889" y="452707"/>
                </a:lnTo>
                <a:lnTo>
                  <a:pt x="1349232" y="436308"/>
                </a:lnTo>
                <a:lnTo>
                  <a:pt x="1365644" y="412003"/>
                </a:lnTo>
                <a:lnTo>
                  <a:pt x="1371663" y="382270"/>
                </a:lnTo>
                <a:lnTo>
                  <a:pt x="1371663" y="76453"/>
                </a:lnTo>
                <a:lnTo>
                  <a:pt x="1365644" y="46666"/>
                </a:lnTo>
                <a:lnTo>
                  <a:pt x="1349232" y="22367"/>
                </a:lnTo>
                <a:lnTo>
                  <a:pt x="1324889" y="5998"/>
                </a:lnTo>
                <a:lnTo>
                  <a:pt x="1295082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22641" y="1247368"/>
            <a:ext cx="13722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Footlight MT Light" pitchFamily="18" charset="0"/>
                <a:cs typeface="Arial"/>
              </a:rPr>
              <a:t>Форма участия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18460" y="1762760"/>
            <a:ext cx="3650489" cy="1474763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56540" indent="-2438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spc="-5" dirty="0">
                <a:solidFill>
                  <a:srgbClr val="001F5F"/>
                </a:solidFill>
                <a:latin typeface="Calibri"/>
                <a:cs typeface="Calibri"/>
              </a:rPr>
              <a:t>Сумма</a:t>
            </a:r>
            <a:r>
              <a:rPr sz="1000" spc="1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от</a:t>
            </a:r>
            <a:r>
              <a:rPr sz="1000" b="1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100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до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1000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млн.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руб.</a:t>
            </a:r>
            <a:endParaRPr sz="1000" dirty="0">
              <a:latin typeface="Calibri"/>
              <a:cs typeface="Calibri"/>
            </a:endParaRPr>
          </a:p>
          <a:p>
            <a:pPr marL="256540" indent="-243840">
              <a:lnSpc>
                <a:spcPct val="100000"/>
              </a:lnSpc>
              <a:spcBef>
                <a:spcPts val="50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spc="-5" dirty="0">
                <a:solidFill>
                  <a:srgbClr val="001F5F"/>
                </a:solidFill>
                <a:latin typeface="Calibri"/>
                <a:cs typeface="Calibri"/>
              </a:rPr>
              <a:t>Ставка</a:t>
            </a:r>
            <a:r>
              <a:rPr sz="1000" spc="1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5%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годовых</a:t>
            </a:r>
            <a:endParaRPr sz="1000" dirty="0">
              <a:latin typeface="Calibri"/>
              <a:cs typeface="Calibri"/>
            </a:endParaRPr>
          </a:p>
          <a:p>
            <a:pPr marL="256540" indent="-243840">
              <a:lnSpc>
                <a:spcPct val="100000"/>
              </a:lnSpc>
              <a:spcBef>
                <a:spcPts val="50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spc="-5" dirty="0">
                <a:solidFill>
                  <a:srgbClr val="001F5F"/>
                </a:solidFill>
                <a:latin typeface="Calibri"/>
                <a:cs typeface="Calibri"/>
              </a:rPr>
              <a:t>Срок</a:t>
            </a:r>
            <a:r>
              <a:rPr sz="1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Calibri"/>
                <a:cs typeface="Calibri"/>
              </a:rPr>
              <a:t>–</a:t>
            </a:r>
            <a:r>
              <a:rPr sz="1000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до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8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лет</a:t>
            </a:r>
            <a:endParaRPr sz="1000" dirty="0">
              <a:latin typeface="Calibri"/>
              <a:cs typeface="Calibri"/>
            </a:endParaRPr>
          </a:p>
          <a:p>
            <a:pPr marL="255904" marR="5080" indent="-243840">
              <a:lnSpc>
                <a:spcPct val="100000"/>
              </a:lnSpc>
              <a:spcBef>
                <a:spcPts val="49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spc="-5" dirty="0">
                <a:solidFill>
                  <a:srgbClr val="001F5F"/>
                </a:solidFill>
                <a:latin typeface="Calibri"/>
                <a:cs typeface="Calibri"/>
              </a:rPr>
              <a:t>Участие</a:t>
            </a:r>
            <a:r>
              <a:rPr sz="10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собственными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средствами</a:t>
            </a:r>
            <a:r>
              <a:rPr sz="1000" b="1" spc="45" dirty="0"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Calibri"/>
                <a:cs typeface="Calibri"/>
              </a:rPr>
              <a:t>инициатора</a:t>
            </a:r>
            <a:r>
              <a:rPr sz="1000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Calibri"/>
                <a:cs typeface="Calibri"/>
              </a:rPr>
              <a:t>в</a:t>
            </a:r>
            <a:r>
              <a:rPr sz="10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Calibri"/>
                <a:cs typeface="Calibri"/>
              </a:rPr>
              <a:t>проекте</a:t>
            </a:r>
            <a:r>
              <a:rPr sz="1000" spc="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000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b="1" spc="-15" dirty="0">
                <a:latin typeface="Calibri"/>
                <a:cs typeface="Calibri"/>
              </a:rPr>
              <a:t>не </a:t>
            </a:r>
            <a:r>
              <a:rPr sz="1000" b="1" spc="-19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менее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15%</a:t>
            </a:r>
            <a:endParaRPr sz="1000" dirty="0">
              <a:latin typeface="Calibri"/>
              <a:cs typeface="Calibri"/>
            </a:endParaRPr>
          </a:p>
          <a:p>
            <a:pPr marL="256540" indent="-243840">
              <a:lnSpc>
                <a:spcPct val="100000"/>
              </a:lnSpc>
              <a:spcBef>
                <a:spcPts val="50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b="1" spc="-5" dirty="0">
                <a:latin typeface="Calibri"/>
                <a:cs typeface="Calibri"/>
              </a:rPr>
              <a:t>Отсрочка</a:t>
            </a:r>
            <a:r>
              <a:rPr sz="1000" b="1" spc="15" dirty="0"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Calibri"/>
                <a:cs typeface="Calibri"/>
              </a:rPr>
              <a:t>по</a:t>
            </a:r>
            <a:r>
              <a:rPr sz="1000" spc="-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Calibri"/>
                <a:cs typeface="Calibri"/>
              </a:rPr>
              <a:t>выплате</a:t>
            </a:r>
            <a:r>
              <a:rPr sz="1000" spc="-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Calibri"/>
                <a:cs typeface="Calibri"/>
              </a:rPr>
              <a:t>займа</a:t>
            </a:r>
            <a:r>
              <a:rPr sz="1000" spc="-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Calibri"/>
                <a:cs typeface="Calibri"/>
              </a:rPr>
              <a:t>-</a:t>
            </a:r>
            <a:r>
              <a:rPr sz="1000" spc="1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не</a:t>
            </a:r>
            <a:r>
              <a:rPr sz="1000" b="1" spc="-3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более</a:t>
            </a:r>
            <a:r>
              <a:rPr sz="1000" b="1" dirty="0">
                <a:latin typeface="Calibri"/>
                <a:cs typeface="Calibri"/>
              </a:rPr>
              <a:t> 3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лет</a:t>
            </a:r>
            <a:endParaRPr sz="1000" dirty="0">
              <a:latin typeface="Calibri"/>
              <a:cs typeface="Calibri"/>
            </a:endParaRPr>
          </a:p>
          <a:p>
            <a:pPr marL="256540" indent="-243840">
              <a:lnSpc>
                <a:spcPct val="100000"/>
              </a:lnSpc>
              <a:spcBef>
                <a:spcPts val="50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b="1" spc="-5" dirty="0">
                <a:latin typeface="Calibri"/>
                <a:cs typeface="Calibri"/>
              </a:rPr>
              <a:t>Наличие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обеспечения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3850" y="1924050"/>
            <a:ext cx="1397000" cy="1367155"/>
          </a:xfrm>
          <a:custGeom>
            <a:avLst/>
            <a:gdLst/>
            <a:ahLst/>
            <a:cxnLst/>
            <a:rect l="l" t="t" r="r" b="b"/>
            <a:pathLst>
              <a:path w="1397000" h="1367154">
                <a:moveTo>
                  <a:pt x="1169162" y="0"/>
                </a:moveTo>
                <a:lnTo>
                  <a:pt x="227812" y="0"/>
                </a:lnTo>
                <a:lnTo>
                  <a:pt x="181899" y="4627"/>
                </a:lnTo>
                <a:lnTo>
                  <a:pt x="139137" y="17901"/>
                </a:lnTo>
                <a:lnTo>
                  <a:pt x="100439" y="38904"/>
                </a:lnTo>
                <a:lnTo>
                  <a:pt x="66724" y="66722"/>
                </a:lnTo>
                <a:lnTo>
                  <a:pt x="38906" y="100440"/>
                </a:lnTo>
                <a:lnTo>
                  <a:pt x="17902" y="139142"/>
                </a:lnTo>
                <a:lnTo>
                  <a:pt x="4628" y="181913"/>
                </a:lnTo>
                <a:lnTo>
                  <a:pt x="0" y="227837"/>
                </a:lnTo>
                <a:lnTo>
                  <a:pt x="0" y="1139063"/>
                </a:lnTo>
                <a:lnTo>
                  <a:pt x="4628" y="1184945"/>
                </a:lnTo>
                <a:lnTo>
                  <a:pt x="17902" y="1227685"/>
                </a:lnTo>
                <a:lnTo>
                  <a:pt x="38906" y="1266364"/>
                </a:lnTo>
                <a:lnTo>
                  <a:pt x="66724" y="1300067"/>
                </a:lnTo>
                <a:lnTo>
                  <a:pt x="100439" y="1327876"/>
                </a:lnTo>
                <a:lnTo>
                  <a:pt x="139137" y="1348874"/>
                </a:lnTo>
                <a:lnTo>
                  <a:pt x="181899" y="1362146"/>
                </a:lnTo>
                <a:lnTo>
                  <a:pt x="227812" y="1366774"/>
                </a:lnTo>
                <a:lnTo>
                  <a:pt x="1169162" y="1366774"/>
                </a:lnTo>
                <a:lnTo>
                  <a:pt x="1215086" y="1362146"/>
                </a:lnTo>
                <a:lnTo>
                  <a:pt x="1257857" y="1348874"/>
                </a:lnTo>
                <a:lnTo>
                  <a:pt x="1296559" y="1327876"/>
                </a:lnTo>
                <a:lnTo>
                  <a:pt x="1330277" y="1300067"/>
                </a:lnTo>
                <a:lnTo>
                  <a:pt x="1358095" y="1266364"/>
                </a:lnTo>
                <a:lnTo>
                  <a:pt x="1379098" y="1227685"/>
                </a:lnTo>
                <a:lnTo>
                  <a:pt x="1392372" y="1184945"/>
                </a:lnTo>
                <a:lnTo>
                  <a:pt x="1397000" y="1139063"/>
                </a:lnTo>
                <a:lnTo>
                  <a:pt x="1397000" y="227837"/>
                </a:lnTo>
                <a:lnTo>
                  <a:pt x="1392372" y="181913"/>
                </a:lnTo>
                <a:lnTo>
                  <a:pt x="1379098" y="139142"/>
                </a:lnTo>
                <a:lnTo>
                  <a:pt x="1358095" y="100440"/>
                </a:lnTo>
                <a:lnTo>
                  <a:pt x="1330277" y="66722"/>
                </a:lnTo>
                <a:lnTo>
                  <a:pt x="1296559" y="38904"/>
                </a:lnTo>
                <a:lnTo>
                  <a:pt x="1257857" y="17901"/>
                </a:lnTo>
                <a:lnTo>
                  <a:pt x="1215086" y="4627"/>
                </a:lnTo>
                <a:lnTo>
                  <a:pt x="1169162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62499" y="2149077"/>
            <a:ext cx="1319701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Footlight MT Light" pitchFamily="18" charset="0"/>
                <a:cs typeface="Arial"/>
              </a:rPr>
              <a:t>Условия</a:t>
            </a:r>
          </a:p>
          <a:p>
            <a:pPr marL="12700" marR="5080" algn="ctr">
              <a:lnSpc>
                <a:spcPct val="100000"/>
              </a:lnSpc>
            </a:pPr>
            <a:r>
              <a:rPr sz="1400" dirty="0">
                <a:latin typeface="Footlight MT Light" pitchFamily="18" charset="0"/>
                <a:cs typeface="Arial"/>
              </a:rPr>
              <a:t>предоставления  поддержки</a:t>
            </a:r>
          </a:p>
          <a:p>
            <a:pPr marL="635" algn="ctr">
              <a:lnSpc>
                <a:spcPct val="100000"/>
              </a:lnSpc>
            </a:pPr>
            <a:r>
              <a:rPr sz="1400" dirty="0">
                <a:latin typeface="Footlight MT Light" pitchFamily="18" charset="0"/>
                <a:cs typeface="Arial"/>
              </a:rPr>
              <a:t>Фондом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994407" y="1074191"/>
            <a:ext cx="3284220" cy="610870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256540" indent="-243840">
              <a:lnSpc>
                <a:spcPct val="100000"/>
              </a:lnSpc>
              <a:spcBef>
                <a:spcPts val="60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Предоставление</a:t>
            </a:r>
            <a:r>
              <a:rPr sz="1000" spc="4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процентного</a:t>
            </a:r>
            <a:r>
              <a:rPr sz="10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b="1" spc="-10" dirty="0">
                <a:latin typeface="Arial"/>
                <a:cs typeface="Arial"/>
              </a:rPr>
              <a:t>займа</a:t>
            </a:r>
            <a:endParaRPr sz="1000" dirty="0">
              <a:latin typeface="Arial"/>
              <a:cs typeface="Arial"/>
            </a:endParaRPr>
          </a:p>
          <a:p>
            <a:pPr marL="256540" marR="5080" indent="-243840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b="1" spc="-5" dirty="0">
                <a:latin typeface="Arial"/>
                <a:cs typeface="Arial"/>
              </a:rPr>
              <a:t>Вхождение</a:t>
            </a:r>
            <a:r>
              <a:rPr sz="1000" b="1" spc="200" dirty="0">
                <a:latin typeface="Arial"/>
                <a:cs typeface="Arial"/>
              </a:rPr>
              <a:t> </a:t>
            </a:r>
            <a:r>
              <a:rPr sz="1000" b="1" spc="-5" dirty="0">
                <a:latin typeface="Arial"/>
                <a:cs typeface="Arial"/>
              </a:rPr>
              <a:t>в</a:t>
            </a:r>
            <a:r>
              <a:rPr sz="1000" b="1" spc="19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капитал</a:t>
            </a:r>
            <a:r>
              <a:rPr sz="1000" b="1" spc="204" dirty="0"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компании-инициатора</a:t>
            </a:r>
            <a:r>
              <a:rPr sz="1000" spc="2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(не </a:t>
            </a:r>
            <a:r>
              <a:rPr sz="1000" spc="-254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более</a:t>
            </a:r>
            <a:r>
              <a:rPr sz="10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49%)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06016" y="3379978"/>
            <a:ext cx="3662934" cy="151874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55904" marR="5080" indent="-243840">
              <a:lnSpc>
                <a:spcPct val="102200"/>
              </a:lnSpc>
              <a:spcBef>
                <a:spcPts val="75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b="1" spc="-5" dirty="0">
                <a:latin typeface="Calibri"/>
                <a:cs typeface="Calibri"/>
              </a:rPr>
              <a:t>Отсутствие</a:t>
            </a:r>
            <a:r>
              <a:rPr sz="1000" b="1" spc="16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зависимости</a:t>
            </a:r>
            <a:r>
              <a:rPr sz="1000" b="1" spc="55" dirty="0"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Microsoft Sans Serif"/>
                <a:cs typeface="Microsoft Sans Serif"/>
              </a:rPr>
              <a:t>от</a:t>
            </a:r>
            <a:r>
              <a:rPr sz="10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деятельности</a:t>
            </a:r>
            <a:r>
              <a:rPr sz="1000" spc="3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градообразующего </a:t>
            </a:r>
            <a:r>
              <a:rPr sz="1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предприятия</a:t>
            </a:r>
            <a:endParaRPr sz="1000" dirty="0">
              <a:latin typeface="Microsoft Sans Serif"/>
              <a:cs typeface="Microsoft Sans Serif"/>
            </a:endParaRPr>
          </a:p>
          <a:p>
            <a:pPr marL="256540" indent="-243840">
              <a:lnSpc>
                <a:spcPct val="100000"/>
              </a:lnSpc>
              <a:spcBef>
                <a:spcPts val="470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Инициатор</a:t>
            </a:r>
            <a:r>
              <a:rPr sz="10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15" dirty="0">
                <a:solidFill>
                  <a:srgbClr val="001F5F"/>
                </a:solidFill>
                <a:latin typeface="Microsoft Sans Serif"/>
                <a:cs typeface="Microsoft Sans Serif"/>
              </a:rPr>
              <a:t>(заемщик)</a:t>
            </a:r>
            <a:r>
              <a:rPr sz="10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235" dirty="0">
                <a:solidFill>
                  <a:srgbClr val="001F5F"/>
                </a:solidFill>
                <a:latin typeface="Microsoft Sans Serif"/>
                <a:cs typeface="Microsoft Sans Serif"/>
              </a:rPr>
              <a:t>–</a:t>
            </a:r>
            <a:r>
              <a:rPr sz="1000" spc="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юридическое</a:t>
            </a:r>
            <a:r>
              <a:rPr sz="1000" dirty="0">
                <a:solidFill>
                  <a:srgbClr val="001F5F"/>
                </a:solidFill>
                <a:latin typeface="Microsoft Sans Serif"/>
                <a:cs typeface="Microsoft Sans Serif"/>
              </a:rPr>
              <a:t> лицо,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b="1" spc="-5" dirty="0">
                <a:latin typeface="Calibri"/>
                <a:cs typeface="Calibri"/>
              </a:rPr>
              <a:t>резидент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РФ</a:t>
            </a:r>
            <a:endParaRPr sz="1000" dirty="0">
              <a:latin typeface="Calibri"/>
              <a:cs typeface="Calibri"/>
            </a:endParaRPr>
          </a:p>
          <a:p>
            <a:pPr marL="255904" marR="5080" indent="-243840">
              <a:lnSpc>
                <a:spcPct val="102200"/>
              </a:lnSpc>
              <a:spcBef>
                <a:spcPts val="480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b="1" spc="-5" dirty="0">
                <a:latin typeface="Calibri"/>
                <a:cs typeface="Calibri"/>
              </a:rPr>
              <a:t>Отсутствие</a:t>
            </a:r>
            <a:r>
              <a:rPr sz="1000" b="1" spc="60" dirty="0">
                <a:latin typeface="Calibri"/>
                <a:cs typeface="Calibri"/>
              </a:rPr>
              <a:t> </a:t>
            </a:r>
            <a:r>
              <a:rPr sz="1000" dirty="0">
                <a:solidFill>
                  <a:srgbClr val="001F5F"/>
                </a:solidFill>
                <a:latin typeface="Microsoft Sans Serif"/>
                <a:cs typeface="Microsoft Sans Serif"/>
              </a:rPr>
              <a:t>у</a:t>
            </a:r>
            <a:r>
              <a:rPr sz="10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инициатора</a:t>
            </a:r>
            <a:r>
              <a:rPr sz="1000" spc="1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просроченной</a:t>
            </a:r>
            <a:r>
              <a:rPr sz="1000" b="1" spc="7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задолженности</a:t>
            </a:r>
            <a:r>
              <a:rPr sz="1000" b="1" spc="65" dirty="0"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перед </a:t>
            </a:r>
            <a:r>
              <a:rPr sz="1000" spc="-22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бюджетом</a:t>
            </a:r>
            <a:r>
              <a:rPr sz="100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и</a:t>
            </a:r>
            <a:r>
              <a:rPr sz="1000" spc="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фондами</a:t>
            </a:r>
            <a:endParaRPr sz="1000" dirty="0">
              <a:latin typeface="Microsoft Sans Serif"/>
              <a:cs typeface="Microsoft Sans Serif"/>
            </a:endParaRPr>
          </a:p>
          <a:p>
            <a:pPr marL="256540" indent="-243840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255904" algn="l"/>
                <a:tab pos="256540" algn="l"/>
              </a:tabLst>
            </a:pP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Проект</a:t>
            </a:r>
            <a:r>
              <a:rPr sz="1000" spc="5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должен</a:t>
            </a: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реализовываться</a:t>
            </a:r>
            <a:r>
              <a:rPr sz="1000" spc="-20" dirty="0">
                <a:solidFill>
                  <a:srgbClr val="001F5F"/>
                </a:solidFill>
                <a:latin typeface="Microsoft Sans Serif"/>
                <a:cs typeface="Microsoft Sans Serif"/>
              </a:rPr>
              <a:t> </a:t>
            </a:r>
            <a:r>
              <a:rPr sz="1000" b="1" dirty="0">
                <a:latin typeface="Calibri"/>
                <a:cs typeface="Calibri"/>
              </a:rPr>
              <a:t>в</a:t>
            </a:r>
            <a:r>
              <a:rPr sz="1000" b="1" spc="60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границах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5" dirty="0">
                <a:latin typeface="Calibri"/>
                <a:cs typeface="Calibri"/>
              </a:rPr>
              <a:t>моногорода</a:t>
            </a:r>
            <a:endParaRPr sz="1000" dirty="0">
              <a:latin typeface="Calibri"/>
              <a:cs typeface="Calibri"/>
            </a:endParaRPr>
          </a:p>
          <a:p>
            <a:pPr marL="255904" marR="5080" indent="-243840">
              <a:lnSpc>
                <a:spcPct val="103299"/>
              </a:lnSpc>
              <a:spcBef>
                <a:spcPts val="455"/>
              </a:spcBef>
              <a:buFont typeface="Wingdings"/>
              <a:buChar char=""/>
              <a:tabLst>
                <a:tab pos="255904" algn="l"/>
                <a:tab pos="256540" algn="l"/>
                <a:tab pos="965200" algn="l"/>
                <a:tab pos="2594610" algn="l"/>
                <a:tab pos="3260725" algn="l"/>
              </a:tabLst>
            </a:pP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На</a:t>
            </a:r>
            <a:r>
              <a:rPr sz="1000" dirty="0">
                <a:solidFill>
                  <a:srgbClr val="001F5F"/>
                </a:solidFill>
                <a:latin typeface="Microsoft Sans Serif"/>
                <a:cs typeface="Microsoft Sans Serif"/>
              </a:rPr>
              <a:t>л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ичие</a:t>
            </a:r>
            <a:r>
              <a:rPr sz="1000" dirty="0">
                <a:solidFill>
                  <a:srgbClr val="001F5F"/>
                </a:solidFill>
                <a:latin typeface="Microsoft Sans Serif"/>
                <a:cs typeface="Microsoft Sans Serif"/>
              </a:rPr>
              <a:t>	</a:t>
            </a:r>
            <a:r>
              <a:rPr sz="1000" b="1" spc="-5" dirty="0">
                <a:latin typeface="Calibri"/>
                <a:cs typeface="Calibri"/>
              </a:rPr>
              <a:t>со</a:t>
            </a:r>
            <a:r>
              <a:rPr sz="1000" b="1" dirty="0">
                <a:latin typeface="Calibri"/>
                <a:cs typeface="Calibri"/>
              </a:rPr>
              <a:t>циа</a:t>
            </a:r>
            <a:r>
              <a:rPr sz="1000" b="1" spc="-10" dirty="0">
                <a:latin typeface="Calibri"/>
                <a:cs typeface="Calibri"/>
              </a:rPr>
              <a:t>л</a:t>
            </a:r>
            <a:r>
              <a:rPr sz="1000" b="1" dirty="0">
                <a:latin typeface="Calibri"/>
                <a:cs typeface="Calibri"/>
              </a:rPr>
              <a:t>ьн</a:t>
            </a:r>
            <a:r>
              <a:rPr sz="1000" b="1" spc="-5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-эк</a:t>
            </a:r>
            <a:r>
              <a:rPr sz="1000" b="1" spc="-5" dirty="0">
                <a:latin typeface="Calibri"/>
                <a:cs typeface="Calibri"/>
              </a:rPr>
              <a:t>о</a:t>
            </a:r>
            <a:r>
              <a:rPr sz="1000" b="1" spc="10" dirty="0">
                <a:latin typeface="Calibri"/>
                <a:cs typeface="Calibri"/>
              </a:rPr>
              <a:t>н</a:t>
            </a:r>
            <a:r>
              <a:rPr sz="1000" b="1" spc="-5" dirty="0">
                <a:latin typeface="Calibri"/>
                <a:cs typeface="Calibri"/>
              </a:rPr>
              <a:t>о</a:t>
            </a:r>
            <a:r>
              <a:rPr sz="1000" b="1" spc="5" dirty="0">
                <a:latin typeface="Calibri"/>
                <a:cs typeface="Calibri"/>
              </a:rPr>
              <a:t>м</a:t>
            </a:r>
            <a:r>
              <a:rPr sz="1000" b="1" dirty="0">
                <a:latin typeface="Calibri"/>
                <a:cs typeface="Calibri"/>
              </a:rPr>
              <a:t>и</a:t>
            </a:r>
            <a:r>
              <a:rPr sz="1000" b="1" spc="-10" dirty="0">
                <a:latin typeface="Calibri"/>
                <a:cs typeface="Calibri"/>
              </a:rPr>
              <a:t>ч</a:t>
            </a:r>
            <a:r>
              <a:rPr sz="1000" b="1" dirty="0">
                <a:latin typeface="Calibri"/>
                <a:cs typeface="Calibri"/>
              </a:rPr>
              <a:t>е</a:t>
            </a:r>
            <a:r>
              <a:rPr sz="1000" b="1" spc="-5" dirty="0">
                <a:latin typeface="Calibri"/>
                <a:cs typeface="Calibri"/>
              </a:rPr>
              <a:t>с</a:t>
            </a:r>
            <a:r>
              <a:rPr sz="1000" b="1" dirty="0">
                <a:latin typeface="Calibri"/>
                <a:cs typeface="Calibri"/>
              </a:rPr>
              <a:t>к</a:t>
            </a:r>
            <a:r>
              <a:rPr sz="1000" b="1" spc="-10" dirty="0">
                <a:latin typeface="Calibri"/>
                <a:cs typeface="Calibri"/>
              </a:rPr>
              <a:t>о</a:t>
            </a:r>
            <a:r>
              <a:rPr sz="1000" b="1" dirty="0">
                <a:latin typeface="Calibri"/>
                <a:cs typeface="Calibri"/>
              </a:rPr>
              <a:t>го	э</a:t>
            </a:r>
            <a:r>
              <a:rPr sz="1000" b="1" spc="5" dirty="0">
                <a:latin typeface="Calibri"/>
                <a:cs typeface="Calibri"/>
              </a:rPr>
              <a:t>ф</a:t>
            </a:r>
            <a:r>
              <a:rPr sz="1000" b="1" dirty="0">
                <a:latin typeface="Calibri"/>
                <a:cs typeface="Calibri"/>
              </a:rPr>
              <a:t>фек</a:t>
            </a:r>
            <a:r>
              <a:rPr sz="1000" b="1" spc="-5" dirty="0">
                <a:latin typeface="Calibri"/>
                <a:cs typeface="Calibri"/>
              </a:rPr>
              <a:t>т</a:t>
            </a:r>
            <a:r>
              <a:rPr sz="1000" b="1" dirty="0">
                <a:latin typeface="Calibri"/>
                <a:cs typeface="Calibri"/>
              </a:rPr>
              <a:t>а	</a:t>
            </a:r>
            <a:r>
              <a:rPr sz="1000" dirty="0">
                <a:solidFill>
                  <a:srgbClr val="001F5F"/>
                </a:solidFill>
                <a:latin typeface="Microsoft Sans Serif"/>
                <a:cs typeface="Microsoft Sans Serif"/>
              </a:rPr>
              <a:t>дл</a:t>
            </a:r>
            <a:r>
              <a:rPr sz="1000" spc="-5" dirty="0">
                <a:solidFill>
                  <a:srgbClr val="001F5F"/>
                </a:solidFill>
                <a:latin typeface="Microsoft Sans Serif"/>
                <a:cs typeface="Microsoft Sans Serif"/>
              </a:rPr>
              <a:t>я  </a:t>
            </a:r>
            <a:r>
              <a:rPr sz="1000" spc="-10" dirty="0">
                <a:solidFill>
                  <a:srgbClr val="001F5F"/>
                </a:solidFill>
                <a:latin typeface="Microsoft Sans Serif"/>
                <a:cs typeface="Microsoft Sans Serif"/>
              </a:rPr>
              <a:t>моногорода</a:t>
            </a:r>
            <a:endParaRPr sz="1000" dirty="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165850" y="2849653"/>
            <a:ext cx="2500630" cy="659130"/>
            <a:chOff x="6178550" y="2536825"/>
            <a:chExt cx="2500630" cy="659130"/>
          </a:xfrm>
        </p:grpSpPr>
        <p:sp>
          <p:nvSpPr>
            <p:cNvPr id="14" name="object 14"/>
            <p:cNvSpPr/>
            <p:nvPr/>
          </p:nvSpPr>
          <p:spPr>
            <a:xfrm>
              <a:off x="6191250" y="2549525"/>
              <a:ext cx="2475230" cy="633730"/>
            </a:xfrm>
            <a:custGeom>
              <a:avLst/>
              <a:gdLst/>
              <a:ahLst/>
              <a:cxnLst/>
              <a:rect l="l" t="t" r="r" b="b"/>
              <a:pathLst>
                <a:path w="2475229" h="633730">
                  <a:moveTo>
                    <a:pt x="2369311" y="0"/>
                  </a:moveTo>
                  <a:lnTo>
                    <a:pt x="105537" y="0"/>
                  </a:lnTo>
                  <a:lnTo>
                    <a:pt x="64454" y="8292"/>
                  </a:lnTo>
                  <a:lnTo>
                    <a:pt x="30908" y="30908"/>
                  </a:lnTo>
                  <a:lnTo>
                    <a:pt x="8292" y="64454"/>
                  </a:lnTo>
                  <a:lnTo>
                    <a:pt x="0" y="105537"/>
                  </a:lnTo>
                  <a:lnTo>
                    <a:pt x="0" y="527812"/>
                  </a:lnTo>
                  <a:lnTo>
                    <a:pt x="8292" y="568914"/>
                  </a:lnTo>
                  <a:lnTo>
                    <a:pt x="30908" y="602503"/>
                  </a:lnTo>
                  <a:lnTo>
                    <a:pt x="64454" y="625163"/>
                  </a:lnTo>
                  <a:lnTo>
                    <a:pt x="105537" y="633476"/>
                  </a:lnTo>
                  <a:lnTo>
                    <a:pt x="2369311" y="633476"/>
                  </a:lnTo>
                  <a:lnTo>
                    <a:pt x="2410414" y="625163"/>
                  </a:lnTo>
                  <a:lnTo>
                    <a:pt x="2444003" y="602503"/>
                  </a:lnTo>
                  <a:lnTo>
                    <a:pt x="2466663" y="568914"/>
                  </a:lnTo>
                  <a:lnTo>
                    <a:pt x="2474976" y="527812"/>
                  </a:lnTo>
                  <a:lnTo>
                    <a:pt x="2474976" y="105537"/>
                  </a:lnTo>
                  <a:lnTo>
                    <a:pt x="2466663" y="64454"/>
                  </a:lnTo>
                  <a:lnTo>
                    <a:pt x="2444003" y="30908"/>
                  </a:lnTo>
                  <a:lnTo>
                    <a:pt x="2410414" y="8292"/>
                  </a:lnTo>
                  <a:lnTo>
                    <a:pt x="236931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91250" y="2549525"/>
              <a:ext cx="2475230" cy="633730"/>
            </a:xfrm>
            <a:custGeom>
              <a:avLst/>
              <a:gdLst/>
              <a:ahLst/>
              <a:cxnLst/>
              <a:rect l="l" t="t" r="r" b="b"/>
              <a:pathLst>
                <a:path w="2475229" h="633730">
                  <a:moveTo>
                    <a:pt x="0" y="105537"/>
                  </a:moveTo>
                  <a:lnTo>
                    <a:pt x="8292" y="64454"/>
                  </a:lnTo>
                  <a:lnTo>
                    <a:pt x="30908" y="30908"/>
                  </a:lnTo>
                  <a:lnTo>
                    <a:pt x="64454" y="8292"/>
                  </a:lnTo>
                  <a:lnTo>
                    <a:pt x="105537" y="0"/>
                  </a:lnTo>
                  <a:lnTo>
                    <a:pt x="2369311" y="0"/>
                  </a:lnTo>
                  <a:lnTo>
                    <a:pt x="2410414" y="8292"/>
                  </a:lnTo>
                  <a:lnTo>
                    <a:pt x="2444003" y="30908"/>
                  </a:lnTo>
                  <a:lnTo>
                    <a:pt x="2466663" y="64454"/>
                  </a:lnTo>
                  <a:lnTo>
                    <a:pt x="2474976" y="105537"/>
                  </a:lnTo>
                  <a:lnTo>
                    <a:pt x="2474976" y="527812"/>
                  </a:lnTo>
                  <a:lnTo>
                    <a:pt x="2466663" y="568914"/>
                  </a:lnTo>
                  <a:lnTo>
                    <a:pt x="2444003" y="602503"/>
                  </a:lnTo>
                  <a:lnTo>
                    <a:pt x="2410414" y="625163"/>
                  </a:lnTo>
                  <a:lnTo>
                    <a:pt x="2369311" y="633476"/>
                  </a:lnTo>
                  <a:lnTo>
                    <a:pt x="105537" y="633476"/>
                  </a:lnTo>
                  <a:lnTo>
                    <a:pt x="64454" y="625163"/>
                  </a:lnTo>
                  <a:lnTo>
                    <a:pt x="30908" y="602503"/>
                  </a:lnTo>
                  <a:lnTo>
                    <a:pt x="8292" y="568914"/>
                  </a:lnTo>
                  <a:lnTo>
                    <a:pt x="0" y="527812"/>
                  </a:lnTo>
                  <a:lnTo>
                    <a:pt x="0" y="105537"/>
                  </a:lnTo>
                  <a:close/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834631" y="3099671"/>
            <a:ext cx="118872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Ограничения</a:t>
            </a:r>
            <a:endParaRPr sz="1400" dirty="0">
              <a:solidFill>
                <a:srgbClr val="C00000"/>
              </a:solidFill>
              <a:latin typeface="Footlight MT Light" pitchFamily="18" charset="0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33863" y="3508783"/>
            <a:ext cx="3417952" cy="14337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6540" marR="5080" indent="-244475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56540" algn="l"/>
                <a:tab pos="257175" algn="l"/>
              </a:tabLst>
            </a:pP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Участие</a:t>
            </a:r>
            <a:r>
              <a:rPr sz="1200" spc="18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Фонда</a:t>
            </a:r>
            <a:r>
              <a:rPr sz="1200" spc="17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в</a:t>
            </a:r>
            <a:r>
              <a:rPr sz="1200" spc="19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проекте</a:t>
            </a:r>
            <a:r>
              <a:rPr sz="1200" spc="18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не</a:t>
            </a:r>
            <a:r>
              <a:rPr sz="1200" b="1" spc="18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более</a:t>
            </a:r>
            <a:r>
              <a:rPr sz="1200" b="1" spc="17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40%</a:t>
            </a:r>
            <a:r>
              <a:rPr sz="1200" b="1" spc="14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 </a:t>
            </a:r>
            <a:r>
              <a:rPr sz="120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от</a:t>
            </a:r>
            <a:r>
              <a:rPr sz="1200" spc="18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общей </a:t>
            </a:r>
            <a:r>
              <a:rPr sz="1200" spc="-22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стоимости</a:t>
            </a:r>
            <a:r>
              <a:rPr sz="1200" spc="-2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проекта</a:t>
            </a:r>
            <a:endParaRPr sz="1200" dirty="0">
              <a:latin typeface="Footlight MT Light" pitchFamily="18" charset="0"/>
              <a:cs typeface="Microsoft Sans Serif"/>
            </a:endParaRPr>
          </a:p>
          <a:p>
            <a:pPr marL="256540" indent="-244475">
              <a:lnSpc>
                <a:spcPct val="100000"/>
              </a:lnSpc>
              <a:spcBef>
                <a:spcPts val="500"/>
              </a:spcBef>
              <a:buFont typeface="Wingdings"/>
              <a:buChar char=""/>
              <a:tabLst>
                <a:tab pos="256540" algn="l"/>
                <a:tab pos="257175" algn="l"/>
              </a:tabLst>
            </a:pP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Средства</a:t>
            </a:r>
            <a:r>
              <a:rPr sz="1200" spc="114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Фонда</a:t>
            </a:r>
            <a:r>
              <a:rPr sz="1200" spc="1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могут</a:t>
            </a:r>
            <a:r>
              <a:rPr sz="1200" spc="114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быть</a:t>
            </a:r>
            <a:r>
              <a:rPr sz="1200" spc="13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направлены</a:t>
            </a:r>
            <a:r>
              <a:rPr sz="1200" spc="12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 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только</a:t>
            </a:r>
            <a:r>
              <a:rPr sz="1200" b="1" spc="105" dirty="0">
                <a:solidFill>
                  <a:srgbClr val="FF0000"/>
                </a:solidFill>
                <a:latin typeface="Footlight MT Light" pitchFamily="18" charset="0"/>
                <a:cs typeface="Arial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на</a:t>
            </a:r>
            <a:endParaRPr sz="1200" dirty="0">
              <a:latin typeface="Footlight MT Light" pitchFamily="18" charset="0"/>
              <a:cs typeface="Microsoft Sans Serif"/>
            </a:endParaRPr>
          </a:p>
          <a:p>
            <a:pPr marL="256540">
              <a:lnSpc>
                <a:spcPct val="100000"/>
              </a:lnSpc>
              <a:spcBef>
                <a:spcPts val="5"/>
              </a:spcBef>
            </a:pP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капитальные</a:t>
            </a:r>
            <a:r>
              <a:rPr sz="1200" b="1" spc="-4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вложения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Arial"/>
            </a:endParaRPr>
          </a:p>
          <a:p>
            <a:pPr marL="256540" indent="-244475">
              <a:lnSpc>
                <a:spcPct val="100000"/>
              </a:lnSpc>
              <a:spcBef>
                <a:spcPts val="490"/>
              </a:spcBef>
              <a:buFont typeface="Wingdings"/>
              <a:buChar char=""/>
              <a:tabLst>
                <a:tab pos="256540" algn="l"/>
                <a:tab pos="257175" algn="l"/>
                <a:tab pos="934719" algn="l"/>
                <a:tab pos="1884680" algn="l"/>
                <a:tab pos="2155825" algn="l"/>
                <a:tab pos="2952750" algn="l"/>
              </a:tabLst>
            </a:pP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Н</a:t>
            </a:r>
            <a:r>
              <a:rPr sz="1200" spc="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а</a:t>
            </a:r>
            <a:r>
              <a:rPr sz="1200" spc="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л</a:t>
            </a: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и</a:t>
            </a: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чи</a:t>
            </a:r>
            <a:r>
              <a:rPr sz="120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е	</a:t>
            </a:r>
            <a:r>
              <a:rPr sz="1200" spc="-4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з</a:t>
            </a:r>
            <a:r>
              <a:rPr sz="1200" spc="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а</a:t>
            </a:r>
            <a:r>
              <a:rPr sz="1200" spc="-2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к</a:t>
            </a:r>
            <a:r>
              <a:rPr sz="1200" spc="-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л</a:t>
            </a: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юч</a:t>
            </a:r>
            <a:r>
              <a:rPr sz="120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е</a:t>
            </a: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нн</a:t>
            </a:r>
            <a:r>
              <a:rPr sz="1200" spc="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о</a:t>
            </a:r>
            <a:r>
              <a:rPr sz="1200" spc="-2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г</a:t>
            </a:r>
            <a:r>
              <a:rPr sz="120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о	с	</a:t>
            </a:r>
            <a:r>
              <a:rPr sz="1200" spc="-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Су</a:t>
            </a:r>
            <a:r>
              <a:rPr sz="120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б</a:t>
            </a:r>
            <a:r>
              <a:rPr sz="1200" spc="-1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ъ</a:t>
            </a:r>
            <a:r>
              <a:rPr sz="1200" spc="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е</a:t>
            </a:r>
            <a:r>
              <a:rPr sz="1200" spc="-2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кто</a:t>
            </a:r>
            <a:r>
              <a:rPr sz="1200" spc="-25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м</a:t>
            </a:r>
            <a:r>
              <a:rPr sz="120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	</a:t>
            </a:r>
            <a:r>
              <a:rPr sz="1200" spc="-40" dirty="0">
                <a:solidFill>
                  <a:srgbClr val="001F5F"/>
                </a:solidFill>
                <a:latin typeface="Footlight MT Light" pitchFamily="18" charset="0"/>
                <a:cs typeface="Microsoft Sans Serif"/>
              </a:rPr>
              <a:t>РФ</a:t>
            </a:r>
            <a:endParaRPr sz="1200" dirty="0">
              <a:latin typeface="Footlight MT Light" pitchFamily="18" charset="0"/>
              <a:cs typeface="Microsoft Sans Serif"/>
            </a:endParaRPr>
          </a:p>
          <a:p>
            <a:pPr marL="256540">
              <a:lnSpc>
                <a:spcPct val="100000"/>
              </a:lnSpc>
            </a:pP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Ге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нер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ал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ьно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г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о</a:t>
            </a:r>
            <a:r>
              <a:rPr sz="1200" b="1" spc="-40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 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с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о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г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ла</a:t>
            </a: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ш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е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ния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568950" y="1203325"/>
            <a:ext cx="11430" cy="3638550"/>
          </a:xfrm>
          <a:custGeom>
            <a:avLst/>
            <a:gdLst/>
            <a:ahLst/>
            <a:cxnLst/>
            <a:rect l="l" t="t" r="r" b="b"/>
            <a:pathLst>
              <a:path w="11429" h="3638550">
                <a:moveTo>
                  <a:pt x="11175" y="0"/>
                </a:moveTo>
                <a:lnTo>
                  <a:pt x="0" y="3638550"/>
                </a:lnTo>
              </a:path>
            </a:pathLst>
          </a:custGeom>
          <a:ln w="9525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6218856" y="1787000"/>
            <a:ext cx="2473325" cy="633730"/>
            <a:chOff x="6156325" y="1131950"/>
            <a:chExt cx="2473325" cy="633730"/>
          </a:xfrm>
        </p:grpSpPr>
        <p:sp>
          <p:nvSpPr>
            <p:cNvPr id="20" name="object 20"/>
            <p:cNvSpPr/>
            <p:nvPr/>
          </p:nvSpPr>
          <p:spPr>
            <a:xfrm>
              <a:off x="6156325" y="1131950"/>
              <a:ext cx="2473325" cy="633730"/>
            </a:xfrm>
            <a:custGeom>
              <a:avLst/>
              <a:gdLst/>
              <a:ahLst/>
              <a:cxnLst/>
              <a:rect l="l" t="t" r="r" b="b"/>
              <a:pathLst>
                <a:path w="2473325" h="633730">
                  <a:moveTo>
                    <a:pt x="2367788" y="0"/>
                  </a:moveTo>
                  <a:lnTo>
                    <a:pt x="105537" y="0"/>
                  </a:lnTo>
                  <a:lnTo>
                    <a:pt x="64454" y="8292"/>
                  </a:lnTo>
                  <a:lnTo>
                    <a:pt x="30908" y="30908"/>
                  </a:lnTo>
                  <a:lnTo>
                    <a:pt x="8292" y="64454"/>
                  </a:lnTo>
                  <a:lnTo>
                    <a:pt x="0" y="105537"/>
                  </a:lnTo>
                  <a:lnTo>
                    <a:pt x="0" y="527812"/>
                  </a:lnTo>
                  <a:lnTo>
                    <a:pt x="8292" y="568894"/>
                  </a:lnTo>
                  <a:lnTo>
                    <a:pt x="30908" y="602440"/>
                  </a:lnTo>
                  <a:lnTo>
                    <a:pt x="64454" y="625056"/>
                  </a:lnTo>
                  <a:lnTo>
                    <a:pt x="105537" y="633349"/>
                  </a:lnTo>
                  <a:lnTo>
                    <a:pt x="2367788" y="633349"/>
                  </a:lnTo>
                  <a:lnTo>
                    <a:pt x="2408870" y="625056"/>
                  </a:lnTo>
                  <a:lnTo>
                    <a:pt x="2442416" y="602440"/>
                  </a:lnTo>
                  <a:lnTo>
                    <a:pt x="2465032" y="568894"/>
                  </a:lnTo>
                  <a:lnTo>
                    <a:pt x="2473325" y="527812"/>
                  </a:lnTo>
                  <a:lnTo>
                    <a:pt x="2473325" y="105537"/>
                  </a:lnTo>
                  <a:lnTo>
                    <a:pt x="2465032" y="64454"/>
                  </a:lnTo>
                  <a:lnTo>
                    <a:pt x="2442416" y="30908"/>
                  </a:lnTo>
                  <a:lnTo>
                    <a:pt x="2408870" y="8292"/>
                  </a:lnTo>
                  <a:lnTo>
                    <a:pt x="2367788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>
                <a:ln>
                  <a:solidFill>
                    <a:schemeClr val="tx2">
                      <a:lumMod val="75000"/>
                    </a:schemeClr>
                  </a:solidFill>
                </a:ln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56325" y="1131950"/>
              <a:ext cx="2473325" cy="633730"/>
            </a:xfrm>
            <a:custGeom>
              <a:avLst/>
              <a:gdLst/>
              <a:ahLst/>
              <a:cxnLst/>
              <a:rect l="l" t="t" r="r" b="b"/>
              <a:pathLst>
                <a:path w="2473325" h="633730">
                  <a:moveTo>
                    <a:pt x="0" y="105537"/>
                  </a:moveTo>
                  <a:lnTo>
                    <a:pt x="8292" y="64454"/>
                  </a:lnTo>
                  <a:lnTo>
                    <a:pt x="30908" y="30908"/>
                  </a:lnTo>
                  <a:lnTo>
                    <a:pt x="64454" y="8292"/>
                  </a:lnTo>
                  <a:lnTo>
                    <a:pt x="105537" y="0"/>
                  </a:lnTo>
                  <a:lnTo>
                    <a:pt x="2367788" y="0"/>
                  </a:lnTo>
                  <a:lnTo>
                    <a:pt x="2408870" y="8292"/>
                  </a:lnTo>
                  <a:lnTo>
                    <a:pt x="2442416" y="30908"/>
                  </a:lnTo>
                  <a:lnTo>
                    <a:pt x="2465032" y="64454"/>
                  </a:lnTo>
                  <a:lnTo>
                    <a:pt x="2473325" y="105537"/>
                  </a:lnTo>
                  <a:lnTo>
                    <a:pt x="2473325" y="527812"/>
                  </a:lnTo>
                  <a:lnTo>
                    <a:pt x="2465032" y="568894"/>
                  </a:lnTo>
                  <a:lnTo>
                    <a:pt x="2442416" y="602440"/>
                  </a:lnTo>
                  <a:lnTo>
                    <a:pt x="2408870" y="625056"/>
                  </a:lnTo>
                  <a:lnTo>
                    <a:pt x="2367788" y="633349"/>
                  </a:lnTo>
                  <a:lnTo>
                    <a:pt x="105537" y="633349"/>
                  </a:lnTo>
                  <a:lnTo>
                    <a:pt x="64454" y="625056"/>
                  </a:lnTo>
                  <a:lnTo>
                    <a:pt x="30908" y="602440"/>
                  </a:lnTo>
                  <a:lnTo>
                    <a:pt x="8292" y="568894"/>
                  </a:lnTo>
                  <a:lnTo>
                    <a:pt x="0" y="527812"/>
                  </a:lnTo>
                  <a:lnTo>
                    <a:pt x="0" y="105537"/>
                  </a:lnTo>
                  <a:close/>
                </a:path>
              </a:pathLst>
            </a:custGeom>
            <a:ln w="25400">
              <a:solidFill>
                <a:schemeClr val="tx2">
                  <a:lumMod val="60000"/>
                  <a:lumOff val="4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792578" y="1989410"/>
            <a:ext cx="132588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C00000"/>
                </a:solidFill>
                <a:latin typeface="Footlight MT Light" pitchFamily="18" charset="0"/>
                <a:cs typeface="Arial"/>
              </a:rPr>
              <a:t>Нововведения</a:t>
            </a:r>
            <a:endParaRPr sz="1400" dirty="0">
              <a:solidFill>
                <a:srgbClr val="C00000"/>
              </a:solidFill>
              <a:latin typeface="Footlight MT Light" pitchFamily="18" charset="0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27737" y="2378772"/>
            <a:ext cx="282575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7475" marR="5080" indent="-105410" algn="ctr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latin typeface="Footlight MT Light" pitchFamily="18" charset="0"/>
                <a:cs typeface="Arial"/>
              </a:rPr>
              <a:t>Получение</a:t>
            </a:r>
            <a:r>
              <a:rPr sz="1400" b="1" spc="20" dirty="0">
                <a:latin typeface="Footlight MT Light" pitchFamily="18" charset="0"/>
                <a:cs typeface="Arial"/>
              </a:rPr>
              <a:t> </a:t>
            </a:r>
            <a:r>
              <a:rPr sz="1400" b="1" spc="-10" dirty="0">
                <a:latin typeface="Footlight MT Light" pitchFamily="18" charset="0"/>
                <a:cs typeface="Arial"/>
              </a:rPr>
              <a:t>займа</a:t>
            </a:r>
            <a:r>
              <a:rPr sz="1400" b="1" spc="-20" dirty="0">
                <a:latin typeface="Footlight MT Light" pitchFamily="18" charset="0"/>
                <a:cs typeface="Arial"/>
              </a:rPr>
              <a:t> возможно</a:t>
            </a:r>
            <a:r>
              <a:rPr sz="1400" b="1" spc="-10" dirty="0">
                <a:latin typeface="Footlight MT Light" pitchFamily="18" charset="0"/>
                <a:cs typeface="Arial"/>
              </a:rPr>
              <a:t> </a:t>
            </a:r>
            <a:r>
              <a:rPr sz="1400" b="1" dirty="0">
                <a:latin typeface="Footlight MT Light" pitchFamily="18" charset="0"/>
                <a:cs typeface="Arial"/>
              </a:rPr>
              <a:t>без </a:t>
            </a:r>
            <a:r>
              <a:rPr sz="1400" b="1" spc="-375" dirty="0">
                <a:latin typeface="Footlight MT Light" pitchFamily="18" charset="0"/>
                <a:cs typeface="Arial"/>
              </a:rPr>
              <a:t> </a:t>
            </a:r>
            <a:r>
              <a:rPr sz="1400" b="1" spc="-15" dirty="0">
                <a:latin typeface="Footlight MT Light" pitchFamily="18" charset="0"/>
                <a:cs typeface="Arial"/>
              </a:rPr>
              <a:t>субсидии</a:t>
            </a:r>
            <a:r>
              <a:rPr sz="1400" b="1" spc="10" dirty="0">
                <a:latin typeface="Footlight MT Light" pitchFamily="18" charset="0"/>
                <a:cs typeface="Arial"/>
              </a:rPr>
              <a:t> </a:t>
            </a:r>
            <a:r>
              <a:rPr sz="1400" b="1" dirty="0">
                <a:latin typeface="Footlight MT Light" pitchFamily="18" charset="0"/>
                <a:cs typeface="Arial"/>
              </a:rPr>
              <a:t>на</a:t>
            </a:r>
            <a:r>
              <a:rPr sz="1400" b="1" spc="-10" dirty="0">
                <a:latin typeface="Footlight MT Light" pitchFamily="18" charset="0"/>
                <a:cs typeface="Arial"/>
              </a:rPr>
              <a:t> инфраструктуру</a:t>
            </a:r>
            <a:endParaRPr sz="1400" dirty="0">
              <a:latin typeface="Footlight MT Light" pitchFamily="18" charset="0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906016" y="844550"/>
            <a:ext cx="5342001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Участие</a:t>
            </a:r>
            <a:r>
              <a:rPr sz="1400" b="1" spc="-3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в</a:t>
            </a:r>
            <a:r>
              <a:rPr sz="1400" b="1" spc="-1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финансировании</a:t>
            </a:r>
            <a:r>
              <a:rPr sz="1400" b="1" spc="-6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новых</a:t>
            </a:r>
            <a:r>
              <a:rPr sz="1400" b="1" spc="-3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инвестиционных</a:t>
            </a:r>
            <a:r>
              <a:rPr sz="1400" b="1" spc="-4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проектов</a:t>
            </a:r>
            <a:endParaRPr sz="14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cstate="print"/>
          <a:stretch>
            <a:fillRect/>
          </a:stretch>
        </p:blipFill>
        <p:spPr>
          <a:xfrm>
            <a:off x="294796" y="193569"/>
            <a:ext cx="8408131" cy="480376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152400" y="230505"/>
            <a:ext cx="3816413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ГОСУДАРСТВЕННАЯ ПОДДЕРЖКА  ИНВЕСТИЦИЙ</a:t>
            </a:r>
          </a:p>
        </p:txBody>
      </p:sp>
      <p:pic>
        <p:nvPicPr>
          <p:cNvPr id="28" name="object 2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1701" y="57213"/>
            <a:ext cx="515937" cy="741362"/>
          </a:xfrm>
          <a:prstGeom prst="rect">
            <a:avLst/>
          </a:prstGeom>
        </p:spPr>
      </p:pic>
      <p:sp>
        <p:nvSpPr>
          <p:cNvPr id="30" name="object 6"/>
          <p:cNvSpPr txBox="1"/>
          <p:nvPr/>
        </p:nvSpPr>
        <p:spPr>
          <a:xfrm>
            <a:off x="4768923" y="313439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13359"/>
            <a:ext cx="9110472" cy="9006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116512"/>
            <a:ext cx="9144000" cy="28575"/>
          </a:xfrm>
          <a:custGeom>
            <a:avLst/>
            <a:gdLst/>
            <a:ahLst/>
            <a:cxnLst/>
            <a:rect l="l" t="t" r="r" b="b"/>
            <a:pathLst>
              <a:path w="9144000" h="28575">
                <a:moveTo>
                  <a:pt x="0" y="28576"/>
                </a:moveTo>
                <a:lnTo>
                  <a:pt x="9144000" y="28576"/>
                </a:lnTo>
                <a:lnTo>
                  <a:pt x="9144000" y="0"/>
                </a:lnTo>
                <a:lnTo>
                  <a:pt x="0" y="0"/>
                </a:lnTo>
                <a:lnTo>
                  <a:pt x="0" y="285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600200" y="594426"/>
            <a:ext cx="140042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СОДЕРЖАНИЕ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724399" y="608137"/>
            <a:ext cx="421373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5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55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86200" y="190713"/>
            <a:ext cx="677009" cy="887311"/>
          </a:xfrm>
          <a:prstGeom prst="rect">
            <a:avLst/>
          </a:prstGeom>
        </p:spPr>
      </p:pic>
      <p:graphicFrame>
        <p:nvGraphicFramePr>
          <p:cNvPr id="10" name="object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393754"/>
              </p:ext>
            </p:extLst>
          </p:nvPr>
        </p:nvGraphicFramePr>
        <p:xfrm>
          <a:off x="533400" y="1270000"/>
          <a:ext cx="8209279" cy="325437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62649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443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30886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ОБЩАЯ</a:t>
                      </a:r>
                      <a:r>
                        <a:rPr sz="900" spc="-30" dirty="0"/>
                        <a:t> </a:t>
                      </a:r>
                      <a:r>
                        <a:rPr sz="900" spc="-5" dirty="0"/>
                        <a:t>ИНФОРМАЦИЯ</a:t>
                      </a:r>
                      <a:endParaRPr sz="900" b="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886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ГЕОГРАФИЧЕСКОЕ</a:t>
                      </a:r>
                      <a:r>
                        <a:rPr sz="900" spc="-25" dirty="0"/>
                        <a:t> </a:t>
                      </a:r>
                      <a:r>
                        <a:rPr sz="900" spc="-5" dirty="0"/>
                        <a:t>ПОЛОЖЕНИЕ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5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88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ИСТОРИЧЕСКАЯ</a:t>
                      </a:r>
                      <a:r>
                        <a:rPr sz="900" spc="-35" dirty="0"/>
                        <a:t> </a:t>
                      </a:r>
                      <a:r>
                        <a:rPr sz="900" spc="-5" dirty="0"/>
                        <a:t>СПРАВКА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6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0886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ПРИ</a:t>
                      </a:r>
                      <a:r>
                        <a:rPr sz="900" dirty="0"/>
                        <a:t>РО</a:t>
                      </a:r>
                      <a:r>
                        <a:rPr sz="900" spc="-10" dirty="0"/>
                        <a:t>Д</a:t>
                      </a:r>
                      <a:r>
                        <a:rPr sz="900" spc="-5" dirty="0"/>
                        <a:t>Н</a:t>
                      </a:r>
                      <a:r>
                        <a:rPr sz="900" dirty="0"/>
                        <a:t>О-</a:t>
                      </a:r>
                      <a:r>
                        <a:rPr sz="900" spc="-5" dirty="0"/>
                        <a:t>Р</a:t>
                      </a:r>
                      <a:r>
                        <a:rPr sz="900" spc="5" dirty="0"/>
                        <a:t>Е</a:t>
                      </a:r>
                      <a:r>
                        <a:rPr sz="900" dirty="0"/>
                        <a:t>С</a:t>
                      </a:r>
                      <a:r>
                        <a:rPr sz="900" spc="-5" dirty="0"/>
                        <a:t>УР</a:t>
                      </a:r>
                      <a:r>
                        <a:rPr sz="900" spc="-10" dirty="0"/>
                        <a:t>С</a:t>
                      </a:r>
                      <a:r>
                        <a:rPr sz="900" spc="-5" dirty="0"/>
                        <a:t>НЫ</a:t>
                      </a:r>
                      <a:r>
                        <a:rPr sz="900" dirty="0"/>
                        <a:t>Й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П</a:t>
                      </a:r>
                      <a:r>
                        <a:rPr sz="900" dirty="0"/>
                        <a:t>О</a:t>
                      </a:r>
                      <a:r>
                        <a:rPr sz="900" spc="-5" dirty="0"/>
                        <a:t>Т</a:t>
                      </a:r>
                      <a:r>
                        <a:rPr sz="900" dirty="0"/>
                        <a:t>Е</a:t>
                      </a:r>
                      <a:r>
                        <a:rPr sz="900" spc="-5" dirty="0"/>
                        <a:t>НЦ</a:t>
                      </a:r>
                      <a:r>
                        <a:rPr sz="900" dirty="0"/>
                        <a:t>И</a:t>
                      </a:r>
                      <a:r>
                        <a:rPr sz="900" spc="-5" dirty="0"/>
                        <a:t>А</a:t>
                      </a:r>
                      <a:r>
                        <a:rPr sz="900" dirty="0"/>
                        <a:t>Л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7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30" dirty="0"/>
                        <a:t> </a:t>
                      </a:r>
                      <a:r>
                        <a:rPr sz="900" dirty="0"/>
                        <a:t>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0758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ОСНОВНЫЕ</a:t>
                      </a:r>
                      <a:r>
                        <a:rPr sz="900" spc="-15" dirty="0"/>
                        <a:t> </a:t>
                      </a:r>
                      <a:r>
                        <a:rPr sz="900" spc="-5" dirty="0"/>
                        <a:t>ПОКАЗАТЕЛИ</a:t>
                      </a:r>
                      <a:r>
                        <a:rPr sz="900" spc="30" dirty="0"/>
                        <a:t> </a:t>
                      </a:r>
                      <a:r>
                        <a:rPr sz="900" spc="-5" dirty="0"/>
                        <a:t>СОЦИАЛЬНО-ЭКОНОМИЧЕСКОГО</a:t>
                      </a:r>
                      <a:r>
                        <a:rPr sz="900" spc="25" dirty="0"/>
                        <a:t> </a:t>
                      </a:r>
                      <a:r>
                        <a:rPr sz="900" spc="-5" dirty="0"/>
                        <a:t>РАЗВИТИЯ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10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14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0886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ИНФРАСТРУКТУРА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15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18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0886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КУЛЬТУРА</a:t>
                      </a:r>
                      <a:r>
                        <a:rPr sz="900" spc="-25" dirty="0"/>
                        <a:t> </a:t>
                      </a:r>
                      <a:r>
                        <a:rPr sz="900" dirty="0"/>
                        <a:t>И</a:t>
                      </a:r>
                      <a:r>
                        <a:rPr sz="900" spc="-30" dirty="0"/>
                        <a:t> </a:t>
                      </a:r>
                      <a:r>
                        <a:rPr sz="900" spc="-5" dirty="0"/>
                        <a:t>ТУРИЗМ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19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21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0886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РАЗВИТИЕ</a:t>
                      </a:r>
                      <a:r>
                        <a:rPr sz="900" spc="-25" dirty="0"/>
                        <a:t> </a:t>
                      </a:r>
                      <a:r>
                        <a:rPr sz="900" spc="-5" dirty="0"/>
                        <a:t>КОНКУРЕНЦИИ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22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24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0886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spc="-5" dirty="0"/>
                        <a:t>КОНКУРЕНТНЫЕ</a:t>
                      </a:r>
                      <a:r>
                        <a:rPr sz="900" spc="-30" dirty="0"/>
                        <a:t> </a:t>
                      </a:r>
                      <a:r>
                        <a:rPr sz="900" spc="-5" dirty="0"/>
                        <a:t>ПРЕИМУЩЕСТВА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900" dirty="0"/>
                        <a:t>25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29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088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/>
                        <a:t>РЕАЛИЗОВАННЫЕ</a:t>
                      </a:r>
                      <a:r>
                        <a:rPr sz="900" spc="190" dirty="0"/>
                        <a:t> </a:t>
                      </a:r>
                      <a:r>
                        <a:rPr sz="900" dirty="0"/>
                        <a:t>И</a:t>
                      </a:r>
                      <a:r>
                        <a:rPr sz="900" spc="-10" dirty="0"/>
                        <a:t> </a:t>
                      </a:r>
                      <a:r>
                        <a:rPr sz="900" spc="-5" dirty="0"/>
                        <a:t>РЕАЛИЗУЕМЫЕ</a:t>
                      </a:r>
                      <a:r>
                        <a:rPr sz="900" spc="-20" dirty="0"/>
                        <a:t> </a:t>
                      </a:r>
                      <a:r>
                        <a:rPr sz="900" spc="-5" dirty="0"/>
                        <a:t>ИНВЕСТИЦИОННЫЕ</a:t>
                      </a:r>
                      <a:r>
                        <a:rPr sz="900" spc="-35" dirty="0"/>
                        <a:t> </a:t>
                      </a:r>
                      <a:r>
                        <a:rPr sz="900" spc="-5" dirty="0"/>
                        <a:t>ПРОЕКТЫ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dirty="0"/>
                        <a:t>30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36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0885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/>
                        <a:t>ИНФОРМАЦИЯ</a:t>
                      </a:r>
                      <a:r>
                        <a:rPr sz="900" spc="-25" dirty="0"/>
                        <a:t> </a:t>
                      </a:r>
                      <a:r>
                        <a:rPr sz="900" spc="-5" dirty="0"/>
                        <a:t>ДЛЯ</a:t>
                      </a:r>
                      <a:r>
                        <a:rPr sz="900" spc="-15" dirty="0"/>
                        <a:t> </a:t>
                      </a:r>
                      <a:r>
                        <a:rPr sz="900" spc="-5" dirty="0"/>
                        <a:t>ИНВЕСТОРОВ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dirty="0"/>
                        <a:t>37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40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0860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/>
                        <a:t>ИНВЕСТИЦИОННЫЕ</a:t>
                      </a:r>
                      <a:r>
                        <a:rPr sz="900" spc="-35" dirty="0"/>
                        <a:t> </a:t>
                      </a:r>
                      <a:r>
                        <a:rPr sz="900" spc="-5" dirty="0"/>
                        <a:t>ПРЕДЛОЖЕНИЯ</a:t>
                      </a:r>
                      <a:r>
                        <a:rPr sz="900" spc="-25" dirty="0"/>
                        <a:t> </a:t>
                      </a:r>
                      <a:r>
                        <a:rPr sz="900" spc="-5" dirty="0"/>
                        <a:t>ДЛЯ</a:t>
                      </a:r>
                      <a:r>
                        <a:rPr sz="900" spc="-15" dirty="0"/>
                        <a:t> </a:t>
                      </a:r>
                      <a:r>
                        <a:rPr sz="900" spc="-5" dirty="0"/>
                        <a:t>ИНВЕСТОРОВ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dirty="0"/>
                        <a:t>41</a:t>
                      </a:r>
                      <a:r>
                        <a:rPr sz="900" spc="-45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5" dirty="0"/>
                        <a:t> </a:t>
                      </a:r>
                      <a:r>
                        <a:rPr sz="900" spc="-5" dirty="0"/>
                        <a:t>43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3022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spc="-5" dirty="0"/>
                        <a:t>ИНВЕСТИЦИОННО-ПРИВЛЕКАТЕЛЬНЫЕ</a:t>
                      </a:r>
                      <a:r>
                        <a:rPr sz="900" spc="-25" dirty="0"/>
                        <a:t> </a:t>
                      </a:r>
                      <a:r>
                        <a:rPr sz="900" spc="-5" dirty="0"/>
                        <a:t>ЗЕМЕЛЬНЫЕ</a:t>
                      </a:r>
                      <a:r>
                        <a:rPr sz="900" spc="-35" dirty="0"/>
                        <a:t> </a:t>
                      </a:r>
                      <a:r>
                        <a:rPr sz="900" spc="-5" dirty="0"/>
                        <a:t>УЧАСТКИ</a:t>
                      </a:r>
                      <a:r>
                        <a:rPr sz="900" spc="15" dirty="0"/>
                        <a:t> </a:t>
                      </a:r>
                      <a:r>
                        <a:rPr sz="900" dirty="0"/>
                        <a:t>И</a:t>
                      </a:r>
                      <a:r>
                        <a:rPr sz="900" spc="5" dirty="0"/>
                        <a:t> </a:t>
                      </a:r>
                      <a:r>
                        <a:rPr sz="900" spc="-5" dirty="0"/>
                        <a:t>ПРОМЫШЛЕННЫЕ</a:t>
                      </a:r>
                      <a:r>
                        <a:rPr sz="900" spc="-30" dirty="0"/>
                        <a:t> </a:t>
                      </a:r>
                      <a:r>
                        <a:rPr sz="900" spc="-5" dirty="0"/>
                        <a:t>ПЛОЩАДКИ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7785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spc="-5" dirty="0"/>
                        <a:t>44</a:t>
                      </a:r>
                      <a:r>
                        <a:rPr sz="900" spc="-40" dirty="0"/>
                        <a:t> </a:t>
                      </a:r>
                      <a:r>
                        <a:rPr sz="900" dirty="0"/>
                        <a:t>-</a:t>
                      </a:r>
                      <a:r>
                        <a:rPr sz="900" spc="-40" dirty="0"/>
                        <a:t> </a:t>
                      </a:r>
                      <a:r>
                        <a:rPr sz="900" spc="-5" dirty="0"/>
                        <a:t>52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7785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0873"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/>
                        <a:t>КОНТАКТЫ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4064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900" spc="-5" dirty="0"/>
                        <a:t>53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5260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3</a:t>
            </a:fld>
            <a:endParaRPr sz="1000"/>
          </a:p>
        </p:txBody>
      </p:sp>
      <p:pic>
        <p:nvPicPr>
          <p:cNvPr id="12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87725" y="188334"/>
            <a:ext cx="685800" cy="900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8950" y="1779651"/>
            <a:ext cx="6115050" cy="1871980"/>
          </a:xfrm>
          <a:custGeom>
            <a:avLst/>
            <a:gdLst/>
            <a:ahLst/>
            <a:cxnLst/>
            <a:rect l="l" t="t" r="r" b="b"/>
            <a:pathLst>
              <a:path w="6115050" h="1871979">
                <a:moveTo>
                  <a:pt x="0" y="1871599"/>
                </a:moveTo>
                <a:lnTo>
                  <a:pt x="6115050" y="1871599"/>
                </a:lnTo>
                <a:lnTo>
                  <a:pt x="6115050" y="0"/>
                </a:lnTo>
                <a:lnTo>
                  <a:pt x="0" y="0"/>
                </a:lnTo>
                <a:lnTo>
                  <a:pt x="0" y="1871599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4675" y="2063219"/>
            <a:ext cx="5943600" cy="13048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1642745" indent="0">
              <a:lnSpc>
                <a:spcPct val="100000"/>
              </a:lnSpc>
              <a:spcBef>
                <a:spcPts val="95"/>
              </a:spcBef>
              <a:buNone/>
            </a:pPr>
            <a:r>
              <a:rPr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РЕАЛИЗОВАННЫЕ  И</a:t>
            </a:r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</a:t>
            </a:r>
            <a:r>
              <a:rPr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ЕАЛИЗУЕМЫЕ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ИНВЕСТИЦИОННЫЕ </a:t>
            </a:r>
            <a:r>
              <a:rPr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ПРОЕКТЫ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7211" y="479277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13359"/>
            <a:ext cx="9110472" cy="900684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1785549"/>
              </p:ext>
            </p:extLst>
          </p:nvPr>
        </p:nvGraphicFramePr>
        <p:xfrm>
          <a:off x="1752600" y="1276350"/>
          <a:ext cx="5840286" cy="32469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96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6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2007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 dirty="0">
                        <a:solidFill>
                          <a:srgbClr val="00206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endParaRPr sz="105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25"/>
                        </a:spcBef>
                        <a:tabLst>
                          <a:tab pos="3260725" algn="l"/>
                        </a:tabLst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Детский сад «Радуга»</a:t>
                      </a: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825"/>
                        </a:spcBef>
                        <a:tabLst>
                          <a:tab pos="3260725" algn="l"/>
                        </a:tabLst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Корпус № 4 МКДОУ Сортавальского </a:t>
                      </a:r>
                      <a:br>
                        <a:rPr lang="ru-RU" sz="1200" dirty="0">
                          <a:latin typeface="+mn-lt"/>
                          <a:cs typeface="Times New Roman"/>
                        </a:rPr>
                      </a:br>
                      <a:r>
                        <a:rPr lang="ru-RU" sz="1200" dirty="0">
                          <a:latin typeface="+mn-lt"/>
                          <a:cs typeface="Times New Roman"/>
                        </a:rPr>
                        <a:t>МР РК ДС № 23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104775" marB="0">
                    <a:lnL w="38100">
                      <a:solidFill>
                        <a:srgbClr val="EBEBEB"/>
                      </a:solidFill>
                      <a:prstDash val="solid"/>
                    </a:lnL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9170">
                <a:tc>
                  <a:txBody>
                    <a:bodyPr/>
                    <a:lstStyle/>
                    <a:p>
                      <a:pPr marL="91440" marR="18034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ОТРАСЛЕВАЯ </a:t>
                      </a:r>
                      <a:r>
                        <a:rPr sz="105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ПРИН</a:t>
                      </a:r>
                      <a:r>
                        <a:rPr sz="105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АД</a:t>
                      </a:r>
                      <a:r>
                        <a:rPr sz="105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ЖН</a:t>
                      </a:r>
                      <a:r>
                        <a:rPr sz="1050" b="1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ОС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ТЬ</a:t>
                      </a:r>
                      <a:endParaRPr sz="105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95250" marB="0">
                    <a:lnR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  В рамках национального</a:t>
                      </a:r>
                      <a:r>
                        <a:rPr lang="ru-RU" sz="1200" baseline="0" dirty="0">
                          <a:latin typeface="+mn-lt"/>
                          <a:cs typeface="Times New Roman"/>
                        </a:rPr>
                        <a:t> </a:t>
                      </a:r>
                      <a:br>
                        <a:rPr lang="ru-RU" sz="1200" baseline="0" dirty="0">
                          <a:latin typeface="+mn-lt"/>
                          <a:cs typeface="Times New Roman"/>
                        </a:rPr>
                      </a:br>
                      <a:r>
                        <a:rPr lang="ru-RU" sz="1200" baseline="0" dirty="0">
                          <a:latin typeface="+mn-lt"/>
                          <a:cs typeface="Times New Roman"/>
                        </a:rPr>
                        <a:t>  проекта «Демография»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6350" marB="0">
                    <a:lnL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050">
                        <a:solidFill>
                          <a:srgbClr val="00206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МЕСТО</a:t>
                      </a:r>
                      <a:r>
                        <a:rPr sz="1050" b="1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105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78168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г. Сортавала, пер. Первомайский , д.1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42544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66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>
                        <a:solidFill>
                          <a:srgbClr val="00206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СРОК</a:t>
                      </a:r>
                      <a:r>
                        <a:rPr sz="1050" b="1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105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6364">
                        <a:lnSpc>
                          <a:spcPct val="100000"/>
                        </a:lnSpc>
                        <a:spcBef>
                          <a:spcPts val="955"/>
                        </a:spcBef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2020-2023 г. г.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12128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58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ОБЪЕМ</a:t>
                      </a:r>
                      <a:endParaRPr sz="105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ИНВЕСТИЦИЙ</a:t>
                      </a:r>
                      <a:endParaRPr sz="105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179 млн. руб.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9588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0359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00" dirty="0">
                        <a:solidFill>
                          <a:srgbClr val="00206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91440" marR="125730">
                        <a:lnSpc>
                          <a:spcPct val="100000"/>
                        </a:lnSpc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КРАТКОЕ</a:t>
                      </a:r>
                      <a:r>
                        <a:rPr sz="1050" b="1" spc="-4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ОПИСАНИЕ </a:t>
                      </a:r>
                      <a:r>
                        <a:rPr sz="1050" b="1" spc="-19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ПРОЕКТА</a:t>
                      </a:r>
                      <a:endParaRPr sz="105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72135">
                        <a:lnSpc>
                          <a:spcPct val="100000"/>
                        </a:lnSpc>
                        <a:spcBef>
                          <a:spcPts val="500"/>
                        </a:spcBef>
                        <a:buNone/>
                        <a:tabLst>
                          <a:tab pos="172720" algn="l"/>
                        </a:tabLst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Новое здание позволило</a:t>
                      </a:r>
                      <a:r>
                        <a:rPr lang="ru-RU" sz="1200" baseline="0" dirty="0">
                          <a:latin typeface="+mn-lt"/>
                          <a:cs typeface="Times New Roman"/>
                        </a:rPr>
                        <a:t> принять 150 воспитанников, кроме того создано 30 рабочих мест,  в том числе для педагогов - 14.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635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381000" y="449707"/>
            <a:ext cx="32004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РЕАЛ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ИЗОВАННЫЙ</a:t>
            </a:r>
            <a:endParaRPr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ИНВЕСТИЦИОННЫЙ ПРОЕКТ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2725" y="277875"/>
            <a:ext cx="536575" cy="771525"/>
          </a:xfrm>
          <a:prstGeom prst="rect">
            <a:avLst/>
          </a:prstGeom>
        </p:spPr>
      </p:pic>
      <p:sp>
        <p:nvSpPr>
          <p:cNvPr id="10" name="object 6"/>
          <p:cNvSpPr txBox="1"/>
          <p:nvPr/>
        </p:nvSpPr>
        <p:spPr>
          <a:xfrm>
            <a:off x="4765015" y="567779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13359"/>
            <a:ext cx="9110472" cy="900684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665255"/>
              </p:ext>
            </p:extLst>
          </p:nvPr>
        </p:nvGraphicFramePr>
        <p:xfrm>
          <a:off x="2122425" y="1352550"/>
          <a:ext cx="4899150" cy="29704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16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375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Капитальный ремонт</a:t>
                      </a:r>
                      <a:r>
                        <a:rPr lang="ru-RU" sz="1200" baseline="0" dirty="0"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+mn-lt"/>
                          <a:cs typeface="Times New Roman"/>
                        </a:rPr>
                        <a:t>здания (ДК и библиотеки) в п. </a:t>
                      </a:r>
                      <a:r>
                        <a:rPr lang="ru-RU" sz="1200" dirty="0" err="1">
                          <a:latin typeface="+mn-lt"/>
                          <a:cs typeface="Times New Roman"/>
                        </a:rPr>
                        <a:t>Кааламо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EBEBEB"/>
                      </a:solidFill>
                      <a:prstDash val="solid"/>
                    </a:lnL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352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МЕСТО</a:t>
                      </a:r>
                      <a:r>
                        <a:rPr sz="1200" b="1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30"/>
                        </a:spcBef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п. </a:t>
                      </a:r>
                      <a:r>
                        <a:rPr lang="ru-RU" sz="1200" dirty="0" err="1">
                          <a:latin typeface="+mn-lt"/>
                          <a:cs typeface="Times New Roman"/>
                        </a:rPr>
                        <a:t>Кааламо</a:t>
                      </a:r>
                      <a:r>
                        <a:rPr lang="ru-RU" sz="1200" dirty="0">
                          <a:latin typeface="+mn-lt"/>
                          <a:cs typeface="Times New Roman"/>
                        </a:rPr>
                        <a:t>, ул.</a:t>
                      </a:r>
                      <a:r>
                        <a:rPr lang="ru-RU" sz="1200" baseline="0" dirty="0">
                          <a:latin typeface="+mn-lt"/>
                          <a:cs typeface="Times New Roman"/>
                        </a:rPr>
                        <a:t> Центральная, д.17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118110" marB="0">
                    <a:lnL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СРОК</a:t>
                      </a:r>
                      <a:r>
                        <a:rPr sz="1200" b="1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120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2023 год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12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00">
                        <a:solidFill>
                          <a:srgbClr val="00206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ОБЪЕМ</a:t>
                      </a:r>
                      <a:r>
                        <a:rPr sz="1200" b="1" spc="-4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ИНВЕСТИЦИЙ</a:t>
                      </a:r>
                      <a:endParaRPr sz="120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20,0 </a:t>
                      </a:r>
                      <a:r>
                        <a:rPr lang="ru-RU" sz="1200" dirty="0" err="1">
                          <a:latin typeface="+mn-lt"/>
                          <a:cs typeface="Times New Roman"/>
                        </a:rPr>
                        <a:t>млн.руб</a:t>
                      </a:r>
                      <a:r>
                        <a:rPr lang="ru-RU" sz="1200" dirty="0">
                          <a:latin typeface="+mn-lt"/>
                          <a:cs typeface="Times New Roman"/>
                        </a:rPr>
                        <a:t>.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11874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944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КРАТКОЕ</a:t>
                      </a:r>
                      <a:r>
                        <a:rPr sz="12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ОПИСАНИЕ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ПРОЕКТА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 marR="12573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счет местного бюджета капитально отремонтированы помещения библиотеки в поселке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Кааламо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произведен ремонт кровли и фасада здания ДК</a:t>
                      </a:r>
                      <a:endParaRPr sz="900" dirty="0">
                        <a:latin typeface="+mn-lt"/>
                        <a:cs typeface="Times New Roman"/>
                      </a:endParaRPr>
                    </a:p>
                  </a:txBody>
                  <a:tcPr marL="0" marR="0" marT="5715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4186173" y="565226"/>
            <a:ext cx="276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</a:t>
            </a:r>
            <a:r>
              <a:rPr sz="1000" dirty="0">
                <a:latin typeface="Calibri"/>
                <a:cs typeface="Calibri"/>
              </a:rPr>
              <a:t>Е</a:t>
            </a:r>
            <a:r>
              <a:rPr sz="1000" spc="-5" dirty="0">
                <a:latin typeface="Calibri"/>
                <a:cs typeface="Calibri"/>
              </a:rPr>
              <a:t>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76751" y="263525"/>
            <a:ext cx="536575" cy="771525"/>
          </a:xfrm>
          <a:prstGeom prst="rect">
            <a:avLst/>
          </a:prstGeom>
        </p:spPr>
      </p:pic>
      <p:sp>
        <p:nvSpPr>
          <p:cNvPr id="13" name="object 8"/>
          <p:cNvSpPr txBox="1"/>
          <p:nvPr/>
        </p:nvSpPr>
        <p:spPr>
          <a:xfrm>
            <a:off x="381000" y="449707"/>
            <a:ext cx="32004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РЕАЛ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ИЗОВАННЫЙ</a:t>
            </a:r>
            <a:endParaRPr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ИНВЕСТИЦИОННЫЙ ПРОЕКТ</a:t>
            </a:r>
          </a:p>
        </p:txBody>
      </p:sp>
      <p:sp>
        <p:nvSpPr>
          <p:cNvPr id="14" name="object 6"/>
          <p:cNvSpPr txBox="1"/>
          <p:nvPr/>
        </p:nvSpPr>
        <p:spPr>
          <a:xfrm>
            <a:off x="4761108" y="557428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3359"/>
            <a:ext cx="9144000" cy="900684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903672"/>
              </p:ext>
            </p:extLst>
          </p:nvPr>
        </p:nvGraphicFramePr>
        <p:xfrm>
          <a:off x="1600200" y="1352550"/>
          <a:ext cx="6140896" cy="26757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092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316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918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НАИМЕНОВАНИЕ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33718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Строительство многоквартирных домов</a:t>
                      </a:r>
                      <a:endParaRPr sz="12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41910" marB="0">
                    <a:lnL w="38100">
                      <a:solidFill>
                        <a:srgbClr val="EBEBEB"/>
                      </a:solidFill>
                      <a:prstDash val="solid"/>
                    </a:lnL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1411">
                <a:tc>
                  <a:txBody>
                    <a:bodyPr/>
                    <a:lstStyle/>
                    <a:p>
                      <a:pPr marL="91440" marR="142240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ОТРАСЛЕВАЯ 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ПРИН</a:t>
                      </a:r>
                      <a:r>
                        <a:rPr sz="120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АД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ЛЕ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ЖН</a:t>
                      </a:r>
                      <a:r>
                        <a:rPr sz="120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ОС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ТЬ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57150" marB="0">
                    <a:lnR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 В рамках национального проекта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 «Жилье и городская среда»</a:t>
                      </a: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endParaRPr sz="12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118745" marB="0">
                    <a:lnL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91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200">
                        <a:solidFill>
                          <a:srgbClr val="002060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МЕСТО</a:t>
                      </a:r>
                      <a:endParaRPr sz="120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РЕАЛИЗАЦИИ</a:t>
                      </a:r>
                      <a:endParaRPr sz="120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444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 ул. Первомайская, д.26</a:t>
                      </a: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 ул. Октябрьская, д.29</a:t>
                      </a:r>
                      <a:endParaRPr sz="12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116839" marB="0" anchor="ctr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200">
                        <a:solidFill>
                          <a:srgbClr val="002060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СРОК</a:t>
                      </a:r>
                      <a:r>
                        <a:rPr sz="1200" b="1" spc="-3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РЕАЛИЗАЦИИ</a:t>
                      </a:r>
                      <a:endParaRPr sz="120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 2019-2023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г.г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.</a:t>
                      </a:r>
                      <a:endParaRPr sz="12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4254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028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ОБЪЕМ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ИНВЕСТИЦИЙ</a:t>
                      </a:r>
                      <a:endParaRPr sz="120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508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Times New Roman"/>
                        </a:rPr>
                        <a:t>  1 млрд. рублей</a:t>
                      </a:r>
                      <a:endParaRPr sz="12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endParaRPr sz="1200" dirty="0">
                        <a:solidFill>
                          <a:schemeClr val="tx1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057400" y="4171950"/>
            <a:ext cx="556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Завершено в полном объеме</a:t>
            </a:r>
            <a:r>
              <a:rPr lang="ru-RU" sz="1200" dirty="0"/>
              <a:t> переселение граждан из аварийного жилищного фонда по региональной программе на 2019-2023 годы, </a:t>
            </a:r>
            <a:r>
              <a:rPr lang="ru-RU" sz="1200" b="1" dirty="0"/>
              <a:t>расселено 10,6 </a:t>
            </a:r>
            <a:r>
              <a:rPr lang="ru-RU" sz="1200" b="1" dirty="0" err="1"/>
              <a:t>тыс.кв.м</a:t>
            </a:r>
            <a:r>
              <a:rPr lang="ru-RU" sz="1200" b="1" dirty="0"/>
              <a:t>.</a:t>
            </a:r>
            <a:r>
              <a:rPr lang="ru-RU" sz="1200" dirty="0"/>
              <a:t> аварийного жилого фонда, это 49 многоквартирных домов. </a:t>
            </a:r>
            <a:r>
              <a:rPr lang="ru-RU" sz="1200" b="1" dirty="0"/>
              <a:t>565 человек получили новое жилье.</a:t>
            </a:r>
            <a:r>
              <a:rPr lang="ru-RU" sz="1200" dirty="0"/>
              <a:t> </a:t>
            </a:r>
          </a:p>
        </p:txBody>
      </p:sp>
      <p:sp>
        <p:nvSpPr>
          <p:cNvPr id="11" name="object 8"/>
          <p:cNvSpPr txBox="1"/>
          <p:nvPr/>
        </p:nvSpPr>
        <p:spPr>
          <a:xfrm>
            <a:off x="381000" y="449707"/>
            <a:ext cx="32004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РЕАЛ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ИЗОВАННЫЙ</a:t>
            </a:r>
            <a:endParaRPr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ИНВЕСТИЦИОННЫЙ ПРОЕКТ</a:t>
            </a:r>
          </a:p>
        </p:txBody>
      </p:sp>
      <p:sp>
        <p:nvSpPr>
          <p:cNvPr id="12" name="object 6"/>
          <p:cNvSpPr txBox="1"/>
          <p:nvPr/>
        </p:nvSpPr>
        <p:spPr>
          <a:xfrm>
            <a:off x="4755246" y="557428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385" y="202692"/>
            <a:ext cx="9055608" cy="902208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771102"/>
              </p:ext>
            </p:extLst>
          </p:nvPr>
        </p:nvGraphicFramePr>
        <p:xfrm>
          <a:off x="107504" y="1131582"/>
          <a:ext cx="6064696" cy="21534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49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2576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lang="ru-RU" sz="1200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«Виртуальный концертный зал»</a:t>
                      </a:r>
                      <a:endParaRPr sz="1200" dirty="0">
                        <a:latin typeface="+mn-lt"/>
                        <a:cs typeface="Calibri"/>
                      </a:endParaRPr>
                    </a:p>
                  </a:txBody>
                  <a:tcPr marL="0" marR="0" marT="4445" marB="0">
                    <a:lnL w="38100">
                      <a:solidFill>
                        <a:srgbClr val="EBEBEB"/>
                      </a:solidFill>
                      <a:prstDash val="solid"/>
                    </a:lnL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07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ОТРАСЛЕВАЯ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ПРИНАДЛЕЖНОСТЬ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80645" marB="0">
                    <a:lnR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n-lt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lang="ru-RU" sz="1200" spc="-5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В рамках национального проекта «Культура»</a:t>
                      </a:r>
                      <a:endParaRPr sz="1200" dirty="0">
                        <a:latin typeface="+mn-lt"/>
                        <a:cs typeface="Calibri"/>
                      </a:endParaRPr>
                    </a:p>
                  </a:txBody>
                  <a:tcPr marL="0" marR="0" marT="3175" marB="0">
                    <a:lnL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9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МЕСТО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8064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200" dirty="0">
                        <a:latin typeface="+mn-lt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200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г. Сортавала, ул. Гагарина , д.4</a:t>
                      </a:r>
                      <a:endParaRPr sz="1200" dirty="0">
                        <a:latin typeface="+mn-lt"/>
                        <a:cs typeface="Calibri"/>
                      </a:endParaRPr>
                    </a:p>
                  </a:txBody>
                  <a:tcPr marL="0" marR="0" marT="254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066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СРОК</a:t>
                      </a:r>
                      <a:r>
                        <a:rPr sz="1200" b="1" spc="-3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120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64769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200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202</a:t>
                      </a:r>
                      <a:r>
                        <a:rPr lang="ru-RU" sz="1200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3</a:t>
                      </a:r>
                      <a:r>
                        <a:rPr sz="1200" spc="-25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г.</a:t>
                      </a:r>
                      <a:endParaRPr sz="1200" dirty="0">
                        <a:latin typeface="+mn-lt"/>
                        <a:cs typeface="Calibri"/>
                      </a:endParaRPr>
                    </a:p>
                  </a:txBody>
                  <a:tcPr marL="0" marR="0" marT="647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95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ОБЪЕМ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ИНВЕСТИЦИЙ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8064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00" dirty="0">
                        <a:latin typeface="+mn-lt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lang="ru-RU" sz="1200" spc="-5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2,5 </a:t>
                      </a:r>
                      <a:r>
                        <a:rPr sz="1200" spc="-5" dirty="0" err="1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млн</a:t>
                      </a:r>
                      <a:r>
                        <a:rPr sz="1200" spc="-5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.</a:t>
                      </a:r>
                      <a:r>
                        <a:rPr sz="1200" spc="-35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200" spc="-5" dirty="0">
                          <a:solidFill>
                            <a:srgbClr val="0D0D0D"/>
                          </a:solidFill>
                          <a:latin typeface="+mn-lt"/>
                          <a:cs typeface="Calibri"/>
                        </a:rPr>
                        <a:t>руб.</a:t>
                      </a:r>
                      <a:endParaRPr sz="1200" dirty="0">
                        <a:latin typeface="+mn-lt"/>
                        <a:cs typeface="Calibri"/>
                      </a:endParaRPr>
                    </a:p>
                  </a:txBody>
                  <a:tcPr marL="0" marR="0" marT="317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2725" y="277875"/>
            <a:ext cx="536575" cy="771525"/>
          </a:xfrm>
          <a:prstGeom prst="rect">
            <a:avLst/>
          </a:prstGeom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352550"/>
            <a:ext cx="2223697" cy="1490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385" y="3521651"/>
            <a:ext cx="74432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>
              <a:lnSpc>
                <a:spcPct val="100000"/>
              </a:lnSpc>
            </a:pPr>
            <a:r>
              <a:rPr lang="ru-RU" sz="1200" dirty="0">
                <a:solidFill>
                  <a:srgbClr val="0D0D0D"/>
                </a:solidFill>
                <a:cs typeface="Calibri"/>
              </a:rPr>
              <a:t>В</a:t>
            </a:r>
            <a:r>
              <a:rPr lang="ru-RU" sz="1200" spc="-10" dirty="0">
                <a:solidFill>
                  <a:srgbClr val="0D0D0D"/>
                </a:solidFill>
                <a:cs typeface="Calibri"/>
              </a:rPr>
              <a:t> </a:t>
            </a:r>
            <a:r>
              <a:rPr lang="ru-RU" sz="1200" spc="-5" dirty="0">
                <a:solidFill>
                  <a:srgbClr val="0D0D0D"/>
                </a:solidFill>
                <a:cs typeface="Calibri"/>
              </a:rPr>
              <a:t>рамках</a:t>
            </a:r>
            <a:r>
              <a:rPr lang="ru-RU" sz="1200" spc="-20" dirty="0">
                <a:solidFill>
                  <a:srgbClr val="0D0D0D"/>
                </a:solidFill>
                <a:cs typeface="Calibri"/>
              </a:rPr>
              <a:t> </a:t>
            </a:r>
            <a:r>
              <a:rPr lang="ru-RU" sz="1200" spc="-5" dirty="0">
                <a:solidFill>
                  <a:srgbClr val="0D0D0D"/>
                </a:solidFill>
                <a:cs typeface="Calibri"/>
              </a:rPr>
              <a:t>национального проекта «Культура» </a:t>
            </a:r>
            <a:r>
              <a:rPr lang="ru-RU" sz="1200" dirty="0"/>
              <a:t>появился уникальный </a:t>
            </a:r>
            <a:r>
              <a:rPr lang="ru-RU" sz="1200" b="1" dirty="0"/>
              <a:t>виртуальный концертный зал</a:t>
            </a:r>
            <a:r>
              <a:rPr lang="ru-RU" sz="1200" dirty="0"/>
              <a:t>. Комплекс оборудования установлен в детской музыкальной школе </a:t>
            </a:r>
            <a:r>
              <a:rPr lang="ru-RU" sz="1200" dirty="0" err="1"/>
              <a:t>г.Сортавала</a:t>
            </a:r>
            <a:r>
              <a:rPr lang="ru-RU" sz="1200" dirty="0"/>
              <a:t>, он позволяет проводить прямую трансляцию культурных мероприятий из центральных концертных залов России</a:t>
            </a:r>
            <a:endParaRPr lang="ru-RU" sz="1200" dirty="0">
              <a:cs typeface="Calibri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381000" y="449707"/>
            <a:ext cx="3200400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РЕАЛ</a:t>
            </a: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ИЗОВАННЫЙ</a:t>
            </a:r>
            <a:endParaRPr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ИНВЕСТИЦИОННЫЙ ПРОЕКТ</a:t>
            </a:r>
          </a:p>
        </p:txBody>
      </p:sp>
      <p:sp>
        <p:nvSpPr>
          <p:cNvPr id="13" name="object 6"/>
          <p:cNvSpPr txBox="1"/>
          <p:nvPr/>
        </p:nvSpPr>
        <p:spPr>
          <a:xfrm>
            <a:off x="4788461" y="557428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6" y="214884"/>
            <a:ext cx="9029700" cy="900684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104645"/>
              </p:ext>
            </p:extLst>
          </p:nvPr>
        </p:nvGraphicFramePr>
        <p:xfrm>
          <a:off x="190500" y="2419350"/>
          <a:ext cx="8763000" cy="533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02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82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r>
                        <a:rPr lang="ru-RU" sz="12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ПРОЕКТОВ</a:t>
                      </a:r>
                      <a:endParaRPr sz="12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R w="38100">
                      <a:solidFill>
                        <a:srgbClr val="EBEBEB"/>
                      </a:solidFill>
                      <a:prstDash val="solid"/>
                    </a:lnR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+mn-lt"/>
                        </a:rPr>
                        <a:t>   </a:t>
                      </a:r>
                      <a:r>
                        <a:rPr lang="ru-RU" altLang="ru-RU" sz="1200" dirty="0">
                          <a:solidFill>
                            <a:schemeClr val="tx1"/>
                          </a:solidFill>
                          <a:latin typeface="+mn-lt"/>
                        </a:rPr>
                        <a:t>Школа на 1100 мест по </a:t>
                      </a:r>
                      <a:r>
                        <a:rPr lang="ru-RU" altLang="ru-RU" sz="1200" dirty="0" err="1">
                          <a:solidFill>
                            <a:schemeClr val="tx1"/>
                          </a:solidFill>
                          <a:latin typeface="+mn-lt"/>
                        </a:rPr>
                        <a:t>ул.Бондарева</a:t>
                      </a:r>
                      <a:r>
                        <a:rPr lang="ru-RU" altLang="ru-RU" sz="1200" dirty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   Детский сад на 150 мест по </a:t>
                      </a:r>
                      <a:r>
                        <a:rPr lang="ru-RU" sz="1200" dirty="0" err="1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ул.Бондарева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.</a:t>
                      </a:r>
                    </a:p>
                  </a:txBody>
                  <a:tcPr marL="0" marR="0" marT="0" marB="0" anchor="ctr">
                    <a:lnL w="38100">
                      <a:solidFill>
                        <a:srgbClr val="EBEBEB"/>
                      </a:solidFill>
                      <a:prstDash val="solid"/>
                    </a:lnL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873048" y="448182"/>
            <a:ext cx="2860752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РЕАЛИЗУЕМЫЙ</a:t>
            </a:r>
          </a:p>
          <a:p>
            <a:pPr algn="ctr">
              <a:lnSpc>
                <a:spcPct val="100000"/>
              </a:lnSpc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ИНВЕСТИЦИОННЫЙ ПРОЕКТ</a:t>
            </a: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2725" y="277875"/>
            <a:ext cx="536575" cy="771525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30"/>
          <a:stretch>
            <a:fillRect/>
          </a:stretch>
        </p:blipFill>
        <p:spPr bwMode="auto">
          <a:xfrm>
            <a:off x="4725924" y="1071980"/>
            <a:ext cx="4418076" cy="10661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" y="1208824"/>
            <a:ext cx="4970392" cy="9667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81000" y="3257550"/>
            <a:ext cx="83820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Не прекращается работа по подготовке к строительству новых образовательных организаций:</a:t>
            </a:r>
          </a:p>
          <a:p>
            <a:pPr algn="ctr"/>
            <a:endParaRPr lang="ru-RU" sz="500" dirty="0"/>
          </a:p>
          <a:p>
            <a:pPr algn="ctr"/>
            <a:r>
              <a:rPr lang="ru-RU" sz="1200" dirty="0"/>
              <a:t>Проведена подготовительная работа для проектирования новой школы на 1100 мест по </a:t>
            </a:r>
            <a:r>
              <a:rPr lang="ru-RU" sz="1200" dirty="0" err="1"/>
              <a:t>ул.Бондарева</a:t>
            </a:r>
            <a:r>
              <a:rPr lang="ru-RU" sz="1200" dirty="0"/>
              <a:t>.</a:t>
            </a:r>
          </a:p>
          <a:p>
            <a:pPr algn="ctr"/>
            <a:r>
              <a:rPr lang="ru-RU" sz="1200" dirty="0"/>
              <a:t>   Дирекцией по строительству Республики Карелия </a:t>
            </a:r>
            <a:r>
              <a:rPr lang="ru-RU" sz="1200" b="1" dirty="0"/>
              <a:t>заключен контракт с проектной организацией</a:t>
            </a:r>
            <a:r>
              <a:rPr lang="ru-RU" sz="1200" dirty="0"/>
              <a:t>, проектирование в активной фазе, в конце 2024 года ждем готовую ПСД с положительным заключением.</a:t>
            </a:r>
          </a:p>
          <a:p>
            <a:pPr algn="ctr"/>
            <a:endParaRPr lang="ru-RU" sz="500" dirty="0"/>
          </a:p>
          <a:p>
            <a:pPr algn="ctr"/>
            <a:r>
              <a:rPr lang="ru-RU" sz="1200" dirty="0"/>
              <a:t>Для строительства нового детского сада на 150 мест по ул. Бондарева в г. Сортавала з</a:t>
            </a:r>
            <a:r>
              <a:rPr lang="ru-RU" sz="1200" b="1" dirty="0"/>
              <a:t>авершена подготовка ПСД</a:t>
            </a:r>
            <a:r>
              <a:rPr lang="ru-RU" sz="1200" dirty="0"/>
              <a:t>, </a:t>
            </a:r>
          </a:p>
          <a:p>
            <a:pPr algn="ctr"/>
            <a:r>
              <a:rPr lang="ru-RU" sz="1200" dirty="0"/>
              <a:t>получено положительное заключение экспертизы. </a:t>
            </a:r>
          </a:p>
        </p:txBody>
      </p:sp>
      <p:sp>
        <p:nvSpPr>
          <p:cNvPr id="16" name="object 6"/>
          <p:cNvSpPr txBox="1"/>
          <p:nvPr/>
        </p:nvSpPr>
        <p:spPr>
          <a:xfrm>
            <a:off x="4744285" y="559964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7" y="210311"/>
            <a:ext cx="9092184" cy="900684"/>
          </a:xfrm>
          <a:prstGeom prst="rect">
            <a:avLst/>
          </a:prstGeom>
        </p:spPr>
      </p:pic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446490"/>
              </p:ext>
            </p:extLst>
          </p:nvPr>
        </p:nvGraphicFramePr>
        <p:xfrm>
          <a:off x="93972" y="856341"/>
          <a:ext cx="5087628" cy="22242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38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638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solidFill>
                          <a:srgbClr val="002060"/>
                        </a:solidFill>
                        <a:latin typeface="+mn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50" dirty="0">
                        <a:solidFill>
                          <a:srgbClr val="002060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НАИМЕНОВАНИЕ</a:t>
                      </a:r>
                      <a:endParaRPr sz="105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  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200" dirty="0">
                        <a:latin typeface="+mn-lt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dirty="0">
                          <a:latin typeface="+mn-lt"/>
                          <a:cs typeface="Times New Roman"/>
                        </a:rPr>
                        <a:t>    Трамплин К-50</a:t>
                      </a:r>
                      <a:endParaRPr sz="12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EBEBEB"/>
                      </a:solidFill>
                      <a:prstDash val="solid"/>
                    </a:lnL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5731">
                <a:tc>
                  <a:txBody>
                    <a:bodyPr/>
                    <a:lstStyle/>
                    <a:p>
                      <a:pPr marL="91440" marR="329565" algn="l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ОТРАСЛЕВАЯ </a:t>
                      </a:r>
                      <a:r>
                        <a:rPr sz="105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ПРИН</a:t>
                      </a:r>
                      <a:r>
                        <a:rPr sz="1050" b="1" spc="-1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АД</a:t>
                      </a:r>
                      <a:r>
                        <a:rPr sz="105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ЛЕ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ЖН</a:t>
                      </a:r>
                      <a:r>
                        <a:rPr sz="1050" b="1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ОС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ТЬ</a:t>
                      </a:r>
                      <a:endParaRPr sz="105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53975" marB="0">
                    <a:lnR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0" indent="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00" dirty="0">
                        <a:latin typeface="+mn-lt"/>
                        <a:cs typeface="Times New Roman"/>
                      </a:endParaRPr>
                    </a:p>
                  </a:txBody>
                  <a:tcPr marL="0" marR="0" marT="5080" marB="0">
                    <a:lnL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EBEB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57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solidFill>
                          <a:srgbClr val="002060"/>
                        </a:solidFill>
                        <a:latin typeface="+mn-lt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МЕСТО</a:t>
                      </a:r>
                      <a:r>
                        <a:rPr sz="1050" b="1" spc="-3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РЕАЛИЗАЦИИ</a:t>
                      </a:r>
                      <a:endParaRPr sz="105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200" dirty="0">
                          <a:latin typeface="+mn-lt"/>
                          <a:cs typeface="Calibri"/>
                        </a:rPr>
                        <a:t>   г. Сортавала,</a:t>
                      </a:r>
                      <a:r>
                        <a:rPr lang="ru-RU" sz="1200" baseline="0" dirty="0">
                          <a:latin typeface="+mn-lt"/>
                          <a:cs typeface="Calibri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200" baseline="0" dirty="0">
                          <a:latin typeface="+mn-lt"/>
                          <a:cs typeface="Calibri"/>
                        </a:rPr>
                        <a:t>   парк </a:t>
                      </a:r>
                      <a:r>
                        <a:rPr lang="ru-RU" sz="1200" baseline="0" dirty="0" err="1">
                          <a:latin typeface="+mn-lt"/>
                          <a:cs typeface="Calibri"/>
                        </a:rPr>
                        <a:t>Ваккосалми</a:t>
                      </a:r>
                      <a:endParaRPr sz="1200" dirty="0">
                        <a:latin typeface="+mn-lt"/>
                        <a:cs typeface="Calibri"/>
                      </a:endParaRPr>
                    </a:p>
                  </a:txBody>
                  <a:tcPr marL="0" marR="0" marT="571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73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СРОК</a:t>
                      </a:r>
                      <a:r>
                        <a:rPr sz="1050" b="1" spc="-3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РЕАЛИЗАЦИИ</a:t>
                      </a:r>
                      <a:endParaRPr sz="105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4826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r>
                        <a:rPr lang="ru-RU" sz="1200" dirty="0">
                          <a:latin typeface="+mn-lt"/>
                          <a:cs typeface="Calibri"/>
                        </a:rPr>
                        <a:t>2020- по </a:t>
                      </a:r>
                      <a:r>
                        <a:rPr lang="ru-RU" sz="1200" dirty="0" err="1">
                          <a:latin typeface="+mn-lt"/>
                          <a:cs typeface="Calibri"/>
                        </a:rPr>
                        <a:t>н.в</a:t>
                      </a:r>
                      <a:r>
                        <a:rPr lang="ru-RU" sz="1200" dirty="0">
                          <a:latin typeface="+mn-lt"/>
                          <a:cs typeface="Calibri"/>
                        </a:rPr>
                        <a:t>.</a:t>
                      </a:r>
                      <a:endParaRPr sz="1200" dirty="0">
                        <a:latin typeface="+mn-lt"/>
                        <a:cs typeface="Calibri"/>
                      </a:endParaRPr>
                    </a:p>
                  </a:txBody>
                  <a:tcPr marL="0" marR="0" marT="4826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573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ОБЪЕМ</a:t>
                      </a:r>
                      <a:r>
                        <a:rPr sz="1050" b="1" spc="-40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 </a:t>
                      </a:r>
                      <a:r>
                        <a:rPr sz="1050" b="1" spc="-5" dirty="0">
                          <a:solidFill>
                            <a:srgbClr val="002060"/>
                          </a:solidFill>
                          <a:latin typeface="+mn-lt"/>
                          <a:cs typeface="Calibri"/>
                        </a:rPr>
                        <a:t>ИНВЕСТИЦИЙ</a:t>
                      </a:r>
                      <a:endParaRPr sz="1050" dirty="0">
                        <a:solidFill>
                          <a:srgbClr val="002060"/>
                        </a:solidFill>
                        <a:latin typeface="+mn-lt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1100" dirty="0">
                          <a:latin typeface="+mn-lt"/>
                          <a:cs typeface="Times New Roman"/>
                        </a:rPr>
                        <a:t>   370 </a:t>
                      </a:r>
                      <a:r>
                        <a:rPr lang="ru-RU" sz="1100" dirty="0" err="1">
                          <a:latin typeface="+mn-lt"/>
                          <a:cs typeface="Times New Roman"/>
                        </a:rPr>
                        <a:t>млн.руб</a:t>
                      </a:r>
                      <a:endParaRPr sz="1100" dirty="0">
                        <a:latin typeface="+mn-lt"/>
                        <a:cs typeface="Times New Roman"/>
                      </a:endParaRPr>
                    </a:p>
                  </a:txBody>
                  <a:tcPr marL="0" marR="0" marT="571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107504" y="4948008"/>
            <a:ext cx="5400675" cy="0"/>
          </a:xfrm>
          <a:custGeom>
            <a:avLst/>
            <a:gdLst/>
            <a:ahLst/>
            <a:cxnLst/>
            <a:rect l="l" t="t" r="r" b="b"/>
            <a:pathLst>
              <a:path w="5400675">
                <a:moveTo>
                  <a:pt x="0" y="0"/>
                </a:moveTo>
                <a:lnTo>
                  <a:pt x="5400612" y="0"/>
                </a:lnTo>
              </a:path>
            </a:pathLst>
          </a:custGeom>
          <a:ln w="38100">
            <a:solidFill>
              <a:srgbClr val="EBEBE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22725" y="277875"/>
            <a:ext cx="536575" cy="771525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276350"/>
            <a:ext cx="5257800" cy="33836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36577" y="3181350"/>
            <a:ext cx="346862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Разработана ПСД на </a:t>
            </a:r>
            <a:r>
              <a:rPr lang="ru-RU" sz="1200" b="1" dirty="0"/>
              <a:t>строительство 50 м. трамплина</a:t>
            </a:r>
            <a:r>
              <a:rPr lang="ru-RU" sz="1200" dirty="0"/>
              <a:t> с сопутствующей инфраструктурой. Установка нового трамплина позволит проводить в Сортавала всероссийские юношеские соревнования. Трамплин будет использоваться круглогодично благодаря </a:t>
            </a:r>
            <a:r>
              <a:rPr lang="ru-RU" sz="1200" b="1" dirty="0"/>
              <a:t>системе искусственного </a:t>
            </a:r>
            <a:r>
              <a:rPr lang="ru-RU" sz="1200" b="1" dirty="0" err="1"/>
              <a:t>оснежения</a:t>
            </a:r>
            <a:r>
              <a:rPr lang="ru-RU" sz="1200" dirty="0"/>
              <a:t>. Проект прошел государственную экспертизу и готов к реализации.</a:t>
            </a:r>
          </a:p>
        </p:txBody>
      </p:sp>
      <p:sp>
        <p:nvSpPr>
          <p:cNvPr id="15" name="object 10"/>
          <p:cNvSpPr txBox="1"/>
          <p:nvPr/>
        </p:nvSpPr>
        <p:spPr>
          <a:xfrm>
            <a:off x="673756" y="466518"/>
            <a:ext cx="2860752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РЕАЛИЗУЕМЫЙ</a:t>
            </a:r>
          </a:p>
          <a:p>
            <a:pPr algn="ctr">
              <a:lnSpc>
                <a:spcPct val="100000"/>
              </a:lnSpc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ИНВЕСТИЦИОННЫЙ ПРОЕКТ</a:t>
            </a:r>
          </a:p>
        </p:txBody>
      </p:sp>
      <p:sp>
        <p:nvSpPr>
          <p:cNvPr id="16" name="object 6"/>
          <p:cNvSpPr txBox="1"/>
          <p:nvPr/>
        </p:nvSpPr>
        <p:spPr>
          <a:xfrm>
            <a:off x="4759153" y="575594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2976" y="1779651"/>
            <a:ext cx="6161405" cy="1871980"/>
          </a:xfrm>
          <a:custGeom>
            <a:avLst/>
            <a:gdLst/>
            <a:ahLst/>
            <a:cxnLst/>
            <a:rect l="l" t="t" r="r" b="b"/>
            <a:pathLst>
              <a:path w="6161405" h="1871979">
                <a:moveTo>
                  <a:pt x="6161024" y="0"/>
                </a:moveTo>
                <a:lnTo>
                  <a:pt x="0" y="0"/>
                </a:lnTo>
                <a:lnTo>
                  <a:pt x="0" y="1871599"/>
                </a:lnTo>
                <a:lnTo>
                  <a:pt x="6161024" y="1871599"/>
                </a:lnTo>
                <a:lnTo>
                  <a:pt x="6161024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55975" y="2434209"/>
            <a:ext cx="524319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Информация для инвесторов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7211" y="479277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37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3359"/>
            <a:ext cx="9144000" cy="90068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2400" y="500329"/>
            <a:ext cx="3780155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ГОСУДАРСТВЕННАЯ ПОДДЕРЖКА ИНВЕСТИЦИЙ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0200" y="285813"/>
            <a:ext cx="538162" cy="77311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69240" y="1084579"/>
            <a:ext cx="8239759" cy="4068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7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предоставление земельных участков инвесторам без проведения торгов </a:t>
            </a:r>
            <a:r>
              <a:rPr sz="900" dirty="0">
                <a:latin typeface="Calibri"/>
                <a:cs typeface="Calibri"/>
              </a:rPr>
              <a:t>(Закон Республики </a:t>
            </a:r>
            <a:r>
              <a:rPr sz="900" spc="-5" dirty="0">
                <a:latin typeface="Calibri"/>
                <a:cs typeface="Calibri"/>
              </a:rPr>
              <a:t>Карелия </a:t>
            </a:r>
            <a:r>
              <a:rPr sz="900" dirty="0">
                <a:latin typeface="Calibri"/>
                <a:cs typeface="Calibri"/>
              </a:rPr>
              <a:t>от 16 </a:t>
            </a:r>
            <a:r>
              <a:rPr sz="900" spc="-5" dirty="0">
                <a:latin typeface="Calibri"/>
                <a:cs typeface="Calibri"/>
              </a:rPr>
              <a:t>июля </a:t>
            </a:r>
            <a:r>
              <a:rPr sz="900" dirty="0">
                <a:latin typeface="Calibri"/>
                <a:cs typeface="Calibri"/>
              </a:rPr>
              <a:t>2015 года № </a:t>
            </a:r>
            <a:r>
              <a:rPr sz="900" spc="-5" dirty="0">
                <a:latin typeface="Calibri"/>
                <a:cs typeface="Calibri"/>
              </a:rPr>
              <a:t>1921-ЗРК, </a:t>
            </a:r>
            <a:r>
              <a:rPr sz="900" dirty="0">
                <a:latin typeface="Calibri"/>
                <a:cs typeface="Calibri"/>
              </a:rPr>
              <a:t>Закон Республики </a:t>
            </a:r>
            <a:r>
              <a:rPr sz="900" spc="-5" dirty="0">
                <a:latin typeface="Calibri"/>
                <a:cs typeface="Calibri"/>
              </a:rPr>
              <a:t>Карелия </a:t>
            </a:r>
            <a:r>
              <a:rPr sz="900" dirty="0">
                <a:latin typeface="Calibri"/>
                <a:cs typeface="Calibri"/>
              </a:rPr>
              <a:t> от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5 </a:t>
            </a:r>
            <a:r>
              <a:rPr sz="900" spc="-5" dirty="0">
                <a:latin typeface="Calibri"/>
                <a:cs typeface="Calibri"/>
              </a:rPr>
              <a:t>марта</a:t>
            </a:r>
            <a:r>
              <a:rPr sz="900" spc="-1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2013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года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№ </a:t>
            </a:r>
            <a:r>
              <a:rPr sz="900" spc="-5" dirty="0">
                <a:latin typeface="Calibri"/>
                <a:cs typeface="Calibri"/>
              </a:rPr>
              <a:t>1687-ЗРК)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льгота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по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арендной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плате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за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использование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земельных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участков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–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0,01%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от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кадастровой</a:t>
            </a:r>
            <a:r>
              <a:rPr sz="900" b="1" spc="5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стоимости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земельного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участка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(Постановление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Правительства</a:t>
            </a:r>
            <a:endParaRPr sz="900" dirty="0">
              <a:latin typeface="Calibri"/>
              <a:cs typeface="Calibri"/>
            </a:endParaRPr>
          </a:p>
          <a:p>
            <a:pPr marL="184785">
              <a:lnSpc>
                <a:spcPct val="100000"/>
              </a:lnSpc>
            </a:pPr>
            <a:r>
              <a:rPr sz="900" b="1" spc="-5" dirty="0">
                <a:latin typeface="Calibri"/>
                <a:cs typeface="Calibri"/>
              </a:rPr>
              <a:t>Р</a:t>
            </a:r>
            <a:r>
              <a:rPr sz="900" b="1" dirty="0">
                <a:latin typeface="Calibri"/>
                <a:cs typeface="Calibri"/>
              </a:rPr>
              <a:t>е</a:t>
            </a:r>
            <a:r>
              <a:rPr sz="900" b="1" spc="-5" dirty="0">
                <a:latin typeface="Calibri"/>
                <a:cs typeface="Calibri"/>
              </a:rPr>
              <a:t>сп</a:t>
            </a:r>
            <a:r>
              <a:rPr sz="900" b="1" dirty="0">
                <a:latin typeface="Calibri"/>
                <a:cs typeface="Calibri"/>
              </a:rPr>
              <a:t>у</a:t>
            </a:r>
            <a:r>
              <a:rPr sz="900" b="1" spc="-5" dirty="0">
                <a:latin typeface="Calibri"/>
                <a:cs typeface="Calibri"/>
              </a:rPr>
              <a:t>бл</a:t>
            </a:r>
            <a:r>
              <a:rPr sz="900" b="1" dirty="0">
                <a:latin typeface="Calibri"/>
                <a:cs typeface="Calibri"/>
              </a:rPr>
              <a:t>ики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</a:t>
            </a:r>
            <a:r>
              <a:rPr sz="900" b="1" dirty="0">
                <a:latin typeface="Calibri"/>
                <a:cs typeface="Calibri"/>
              </a:rPr>
              <a:t>а</a:t>
            </a:r>
            <a:r>
              <a:rPr sz="900" b="1" spc="-5" dirty="0">
                <a:latin typeface="Calibri"/>
                <a:cs typeface="Calibri"/>
              </a:rPr>
              <a:t>р</a:t>
            </a:r>
            <a:r>
              <a:rPr sz="900" b="1" dirty="0">
                <a:latin typeface="Calibri"/>
                <a:cs typeface="Calibri"/>
              </a:rPr>
              <a:t>е</a:t>
            </a:r>
            <a:r>
              <a:rPr sz="900" b="1" spc="-10" dirty="0">
                <a:latin typeface="Calibri"/>
                <a:cs typeface="Calibri"/>
              </a:rPr>
              <a:t>л</a:t>
            </a:r>
            <a:r>
              <a:rPr sz="900" b="1" dirty="0">
                <a:latin typeface="Calibri"/>
                <a:cs typeface="Calibri"/>
              </a:rPr>
              <a:t>ия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</a:t>
            </a:r>
            <a:r>
              <a:rPr sz="900" b="1" dirty="0">
                <a:latin typeface="Calibri"/>
                <a:cs typeface="Calibri"/>
              </a:rPr>
              <a:t>т</a:t>
            </a:r>
            <a:r>
              <a:rPr sz="900" b="1" spc="-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17.04.20</a:t>
            </a:r>
            <a:r>
              <a:rPr sz="900" b="1" spc="-15" dirty="0">
                <a:latin typeface="Calibri"/>
                <a:cs typeface="Calibri"/>
              </a:rPr>
              <a:t>1</a:t>
            </a:r>
            <a:r>
              <a:rPr sz="900" b="1" dirty="0">
                <a:latin typeface="Calibri"/>
                <a:cs typeface="Calibri"/>
              </a:rPr>
              <a:t>4</a:t>
            </a:r>
            <a:r>
              <a:rPr sz="900" b="1" spc="-5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№ </a:t>
            </a:r>
            <a:r>
              <a:rPr sz="900" b="1" spc="-5" dirty="0">
                <a:latin typeface="Calibri"/>
                <a:cs typeface="Calibri"/>
              </a:rPr>
              <a:t>120</a:t>
            </a:r>
            <a:r>
              <a:rPr sz="900" b="1" dirty="0">
                <a:latin typeface="Calibri"/>
                <a:cs typeface="Calibri"/>
              </a:rPr>
              <a:t>-</a:t>
            </a:r>
            <a:r>
              <a:rPr sz="900" b="1" spc="-5" dirty="0">
                <a:latin typeface="Calibri"/>
                <a:cs typeface="Calibri"/>
              </a:rPr>
              <a:t>П</a:t>
            </a:r>
            <a:r>
              <a:rPr sz="900" b="1" dirty="0">
                <a:latin typeface="Calibri"/>
                <a:cs typeface="Calibri"/>
              </a:rPr>
              <a:t>)</a:t>
            </a:r>
            <a:endParaRPr sz="900" dirty="0">
              <a:latin typeface="Calibri"/>
              <a:cs typeface="Calibri"/>
            </a:endParaRPr>
          </a:p>
          <a:p>
            <a:pPr marL="184785" marR="3365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налоговые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льготы: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освобождение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от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налога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 имущество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организаций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и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снижение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ставки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налога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прибыль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(Закон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Республики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Карелия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от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30.12.1999</a:t>
            </a:r>
            <a:r>
              <a:rPr sz="900" b="1" spc="-4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№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384- </a:t>
            </a:r>
            <a:r>
              <a:rPr sz="900" b="1" dirty="0">
                <a:latin typeface="Calibri"/>
                <a:cs typeface="Calibri"/>
              </a:rPr>
              <a:t> ЗРК</a:t>
            </a:r>
            <a:r>
              <a:rPr sz="900" b="1" spc="-5" dirty="0">
                <a:latin typeface="Calibri"/>
                <a:cs typeface="Calibri"/>
              </a:rPr>
              <a:t> «О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налогах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(ставках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налогов)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 территории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Республики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Карелия»)</a:t>
            </a:r>
            <a:endParaRPr sz="900" dirty="0">
              <a:latin typeface="Calibri"/>
              <a:cs typeface="Calibri"/>
            </a:endParaRPr>
          </a:p>
          <a:p>
            <a:pPr marL="184785" marR="267970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беспрецедентные</a:t>
            </a:r>
            <a:r>
              <a:rPr sz="900" b="1" spc="-4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меры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финансовой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поддержки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–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компенсация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инвесторам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части</a:t>
            </a:r>
            <a:r>
              <a:rPr sz="900" b="1" dirty="0">
                <a:latin typeface="Calibri"/>
                <a:cs typeface="Calibri"/>
              </a:rPr>
              <a:t> их </a:t>
            </a:r>
            <a:r>
              <a:rPr sz="900" b="1" spc="-5" dirty="0">
                <a:latin typeface="Calibri"/>
                <a:cs typeface="Calibri"/>
              </a:rPr>
              <a:t>затрат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по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уплате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процентов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по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кредитам,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в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размере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ключевой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ставки 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ЦБ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РФ </a:t>
            </a:r>
            <a:r>
              <a:rPr sz="900" b="1" spc="-10" dirty="0">
                <a:latin typeface="Calibri"/>
                <a:cs typeface="Calibri"/>
              </a:rPr>
              <a:t>плюс</a:t>
            </a:r>
            <a:r>
              <a:rPr sz="900" b="1" spc="-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2%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(два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процентных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пункта), по привлекаемым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кредитным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ресурсам;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5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поручительство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для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обеспечения</a:t>
            </a:r>
            <a:r>
              <a:rPr sz="900" b="1" spc="-3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обязательств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кредитного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характера</a:t>
            </a:r>
            <a:r>
              <a:rPr sz="900" b="1" spc="4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до </a:t>
            </a:r>
            <a:r>
              <a:rPr sz="900" b="1" spc="-5" dirty="0">
                <a:latin typeface="Calibri"/>
                <a:cs typeface="Calibri"/>
              </a:rPr>
              <a:t>70%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от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суммы</a:t>
            </a:r>
            <a:r>
              <a:rPr sz="900" b="1" spc="19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кредита;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оказание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содействия </a:t>
            </a:r>
            <a:r>
              <a:rPr sz="900" b="1" dirty="0">
                <a:latin typeface="Calibri"/>
                <a:cs typeface="Calibri"/>
              </a:rPr>
              <a:t>в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предоставлении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займов </a:t>
            </a:r>
            <a:r>
              <a:rPr sz="900" b="1" spc="-5" dirty="0">
                <a:latin typeface="Calibri"/>
                <a:cs typeface="Calibri"/>
              </a:rPr>
              <a:t>по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ставке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5%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годовых;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частичная компенсация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затрат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 электроэнергию;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субсидия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мероприятия,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связанные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с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технологическим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присоединением</a:t>
            </a:r>
            <a:r>
              <a:rPr sz="900" b="1" spc="-3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к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объектам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электросетевого</a:t>
            </a:r>
            <a:r>
              <a:rPr sz="900" b="1" spc="4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хозяйства;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субсидия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до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70%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от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произведенных затрат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приобретение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оборудования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для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производства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продовольственных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товаров;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возмещение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части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затрат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 кадастровые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работы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возмещение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части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затрат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(до</a:t>
            </a:r>
            <a:r>
              <a:rPr sz="900" b="1" dirty="0">
                <a:latin typeface="Calibri"/>
                <a:cs typeface="Calibri"/>
              </a:rPr>
              <a:t> 30%)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приобретение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сельскохозяйственного</a:t>
            </a:r>
            <a:r>
              <a:rPr sz="900" b="1" spc="4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оборудования,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в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т.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ч.</a:t>
            </a:r>
            <a:r>
              <a:rPr sz="900" b="1" spc="19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в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лизинг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возмещение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части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затрат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(до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30%)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создание</a:t>
            </a:r>
            <a:r>
              <a:rPr sz="900" b="1" dirty="0">
                <a:latin typeface="Calibri"/>
                <a:cs typeface="Calibri"/>
              </a:rPr>
              <a:t> и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модернизацию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объектов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агропромышленного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комплекса</a:t>
            </a:r>
            <a:endParaRPr sz="900" dirty="0">
              <a:latin typeface="Calibri"/>
              <a:cs typeface="Calibri"/>
            </a:endParaRPr>
          </a:p>
          <a:p>
            <a:pPr marL="184785" marR="107950" indent="-17272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«налоговые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каникулы».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Ставка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«0» для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впервые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зарегистрированных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ИП, </a:t>
            </a:r>
            <a:r>
              <a:rPr sz="900" b="1" spc="-5" dirty="0">
                <a:latin typeface="Calibri"/>
                <a:cs typeface="Calibri"/>
              </a:rPr>
              <a:t>применяющих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упрощенную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систему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налогообложения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или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патентную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систему 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налогообложения</a:t>
            </a:r>
            <a:r>
              <a:rPr sz="900" b="1" spc="4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(Закон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Республики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Карелия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от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28.07.2017</a:t>
            </a:r>
            <a:r>
              <a:rPr sz="900" b="1" spc="-4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№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2148-ЗРК</a:t>
            </a:r>
            <a:r>
              <a:rPr sz="900" b="1" spc="-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«О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внесении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изменений</a:t>
            </a:r>
            <a:r>
              <a:rPr sz="900" b="1" spc="-4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в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Закон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Республики</a:t>
            </a:r>
            <a:r>
              <a:rPr sz="900" b="1" spc="-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Карелия</a:t>
            </a:r>
            <a:r>
              <a:rPr sz="900" b="1" spc="1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«О</a:t>
            </a:r>
            <a:r>
              <a:rPr sz="900" b="1" spc="2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налогах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dirty="0">
                <a:latin typeface="Calibri"/>
                <a:cs typeface="Calibri"/>
              </a:rPr>
              <a:t>(ставках</a:t>
            </a:r>
            <a:r>
              <a:rPr sz="900" b="1" spc="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налогов)</a:t>
            </a:r>
            <a:r>
              <a:rPr sz="900" b="1" spc="3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на </a:t>
            </a:r>
            <a:r>
              <a:rPr sz="900" b="1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территории</a:t>
            </a:r>
            <a:r>
              <a:rPr sz="900" b="1" spc="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Республики</a:t>
            </a:r>
            <a:r>
              <a:rPr sz="900" b="1" spc="-2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Карелия»)</a:t>
            </a:r>
            <a:endParaRPr sz="900" dirty="0">
              <a:latin typeface="Calibri"/>
              <a:cs typeface="Calibri"/>
            </a:endParaRPr>
          </a:p>
          <a:p>
            <a:pPr marL="184785" indent="-172720">
              <a:lnSpc>
                <a:spcPct val="100000"/>
              </a:lnSpc>
              <a:spcBef>
                <a:spcPts val="605"/>
              </a:spcBef>
              <a:buFont typeface="Wingdings"/>
              <a:buChar char=""/>
              <a:tabLst>
                <a:tab pos="185420" algn="l"/>
              </a:tabLst>
            </a:pPr>
            <a:r>
              <a:rPr sz="900" b="1" spc="-5" dirty="0">
                <a:latin typeface="Calibri"/>
                <a:cs typeface="Calibri"/>
              </a:rPr>
              <a:t>возврат</a:t>
            </a:r>
            <a:r>
              <a:rPr sz="900" b="1" spc="35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90%</a:t>
            </a:r>
            <a:r>
              <a:rPr sz="900" b="1" spc="-20" dirty="0">
                <a:latin typeface="Calibri"/>
                <a:cs typeface="Calibri"/>
              </a:rPr>
              <a:t> </a:t>
            </a:r>
            <a:r>
              <a:rPr sz="900" b="1" spc="-10" dirty="0">
                <a:latin typeface="Calibri"/>
                <a:cs typeface="Calibri"/>
              </a:rPr>
              <a:t>НДФЛ </a:t>
            </a:r>
            <a:r>
              <a:rPr sz="900" b="1" spc="-5" dirty="0">
                <a:latin typeface="Calibri"/>
                <a:cs typeface="Calibri"/>
              </a:rPr>
              <a:t>для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предприятий биофармацевтической</a:t>
            </a:r>
            <a:r>
              <a:rPr sz="900" b="1" spc="10" dirty="0">
                <a:latin typeface="Calibri"/>
                <a:cs typeface="Calibri"/>
              </a:rPr>
              <a:t> </a:t>
            </a:r>
            <a:r>
              <a:rPr sz="900" b="1" spc="-5" dirty="0">
                <a:latin typeface="Calibri"/>
                <a:cs typeface="Calibri"/>
              </a:rPr>
              <a:t>промышленности</a:t>
            </a:r>
            <a:endParaRPr sz="9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 dirty="0">
              <a:latin typeface="Calibri"/>
              <a:cs typeface="Calibri"/>
            </a:endParaRPr>
          </a:p>
          <a:p>
            <a:pPr marL="808990" algn="ctr">
              <a:lnSpc>
                <a:spcPct val="100000"/>
              </a:lnSpc>
              <a:spcBef>
                <a:spcPts val="5"/>
              </a:spcBef>
            </a:pP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6"/>
          <p:cNvSpPr txBox="1"/>
          <p:nvPr/>
        </p:nvSpPr>
        <p:spPr>
          <a:xfrm>
            <a:off x="4759153" y="575594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8788"/>
            <a:ext cx="9144000" cy="90220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6639" y="1032509"/>
            <a:ext cx="8654415" cy="37484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Footlight MT Light" pitchFamily="18" charset="0"/>
                <a:cs typeface="Calibri"/>
              </a:rPr>
              <a:t>Перечень</a:t>
            </a:r>
            <a:r>
              <a:rPr sz="1400" b="1" spc="-45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мер</a:t>
            </a:r>
            <a:r>
              <a:rPr sz="1400" b="1" spc="-20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поддержки</a:t>
            </a:r>
            <a:r>
              <a:rPr sz="1400" b="1" spc="-65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малого</a:t>
            </a:r>
            <a:r>
              <a:rPr sz="1400" b="1" spc="-20" dirty="0">
                <a:latin typeface="Footlight MT Light" pitchFamily="18" charset="0"/>
                <a:cs typeface="Calibri"/>
              </a:rPr>
              <a:t> </a:t>
            </a:r>
            <a:r>
              <a:rPr sz="1400" b="1" dirty="0">
                <a:latin typeface="Footlight MT Light" pitchFamily="18" charset="0"/>
                <a:cs typeface="Calibri"/>
              </a:rPr>
              <a:t>и</a:t>
            </a:r>
            <a:r>
              <a:rPr sz="1400" b="1" spc="-10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среднего</a:t>
            </a:r>
            <a:r>
              <a:rPr sz="1400" b="1" spc="-35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предпринимательства,</a:t>
            </a:r>
            <a:endParaRPr sz="1400" dirty="0">
              <a:latin typeface="Footlight MT Light" pitchFamily="18" charset="0"/>
              <a:cs typeface="Calibri"/>
            </a:endParaRPr>
          </a:p>
          <a:p>
            <a:pPr marL="48260" algn="ctr">
              <a:lnSpc>
                <a:spcPct val="100000"/>
              </a:lnSpc>
            </a:pPr>
            <a:r>
              <a:rPr sz="1400" b="1" spc="-5" dirty="0">
                <a:latin typeface="Footlight MT Light" pitchFamily="18" charset="0"/>
                <a:cs typeface="Calibri"/>
              </a:rPr>
              <a:t>оказываемый</a:t>
            </a:r>
            <a:r>
              <a:rPr sz="1400" b="1" spc="-40" dirty="0">
                <a:latin typeface="Footlight MT Light" pitchFamily="18" charset="0"/>
                <a:cs typeface="Calibri"/>
              </a:rPr>
              <a:t> </a:t>
            </a:r>
            <a:r>
              <a:rPr sz="1400" b="1" dirty="0">
                <a:latin typeface="Footlight MT Light" pitchFamily="18" charset="0"/>
                <a:cs typeface="Calibri"/>
              </a:rPr>
              <a:t>органами</a:t>
            </a:r>
            <a:r>
              <a:rPr sz="1400" b="1" spc="-20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местного</a:t>
            </a:r>
            <a:r>
              <a:rPr sz="1400" b="1" spc="-15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самоуправления</a:t>
            </a:r>
            <a:r>
              <a:rPr sz="1400" b="1" spc="-30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на</a:t>
            </a:r>
            <a:r>
              <a:rPr sz="1400" b="1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>
                <a:latin typeface="Footlight MT Light" pitchFamily="18" charset="0"/>
                <a:cs typeface="Calibri"/>
              </a:rPr>
              <a:t>территории</a:t>
            </a:r>
            <a:r>
              <a:rPr sz="1400" b="1" spc="-45" dirty="0">
                <a:latin typeface="Footlight MT Light" pitchFamily="18" charset="0"/>
                <a:cs typeface="Calibri"/>
              </a:rPr>
              <a:t> </a:t>
            </a:r>
            <a:r>
              <a:rPr sz="1400" b="1" spc="-10" dirty="0" err="1">
                <a:latin typeface="Footlight MT Light" pitchFamily="18" charset="0"/>
                <a:cs typeface="Calibri"/>
              </a:rPr>
              <a:t>Сортавальского</a:t>
            </a:r>
            <a:r>
              <a:rPr sz="1400" b="1" spc="-25" dirty="0">
                <a:latin typeface="Footlight MT Light" pitchFamily="18" charset="0"/>
                <a:cs typeface="Calibri"/>
              </a:rPr>
              <a:t> </a:t>
            </a:r>
            <a:r>
              <a:rPr sz="1400" b="1" spc="-5" dirty="0" err="1" smtClean="0">
                <a:latin typeface="Footlight MT Light" pitchFamily="18" charset="0"/>
                <a:cs typeface="Calibri"/>
              </a:rPr>
              <a:t>муниципальн</a:t>
            </a:r>
            <a:r>
              <a:rPr lang="ru-RU" sz="1400" b="1" spc="-5" dirty="0" smtClean="0">
                <a:latin typeface="Footlight MT Light" pitchFamily="18" charset="0"/>
                <a:cs typeface="Calibri"/>
              </a:rPr>
              <a:t>ого округа</a:t>
            </a:r>
            <a:endParaRPr sz="1400" dirty="0"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50" dirty="0">
              <a:latin typeface="Footlight MT Light" pitchFamily="18" charset="0"/>
              <a:cs typeface="Calibri"/>
            </a:endParaRPr>
          </a:p>
          <a:p>
            <a:pPr marL="47625">
              <a:lnSpc>
                <a:spcPct val="100000"/>
              </a:lnSpc>
            </a:pPr>
            <a:r>
              <a:rPr sz="1200" b="1" spc="-5" dirty="0">
                <a:latin typeface="Footlight MT Light" pitchFamily="18" charset="0"/>
                <a:cs typeface="Calibri"/>
              </a:rPr>
              <a:t>1.Финансовая</a:t>
            </a:r>
            <a:r>
              <a:rPr sz="1200" b="1" spc="-40" dirty="0"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latin typeface="Footlight MT Light" pitchFamily="18" charset="0"/>
                <a:cs typeface="Calibri"/>
              </a:rPr>
              <a:t>форма</a:t>
            </a:r>
            <a:r>
              <a:rPr sz="1200" b="1" spc="-10" dirty="0">
                <a:latin typeface="Footlight MT Light" pitchFamily="18" charset="0"/>
                <a:cs typeface="Calibri"/>
              </a:rPr>
              <a:t> поддержки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 marR="229870">
              <a:lnSpc>
                <a:spcPct val="100000"/>
              </a:lnSpc>
              <a:buChar char="-"/>
              <a:tabLst>
                <a:tab pos="198120" algn="l"/>
                <a:tab pos="198755" algn="l"/>
              </a:tabLst>
            </a:pPr>
            <a:r>
              <a:rPr sz="1200" spc="-5" dirty="0">
                <a:latin typeface="Footlight MT Light" pitchFamily="18" charset="0"/>
                <a:cs typeface="Calibri"/>
              </a:rPr>
              <a:t>Предоставление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грантов</a:t>
            </a:r>
            <a:r>
              <a:rPr sz="1200" spc="-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на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создание</a:t>
            </a:r>
            <a:r>
              <a:rPr sz="1200" spc="4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собственного</a:t>
            </a:r>
            <a:r>
              <a:rPr sz="1200" spc="2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дела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начинающим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субъектам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малого</a:t>
            </a:r>
            <a:r>
              <a:rPr sz="1200" dirty="0">
                <a:latin typeface="Footlight MT Light" pitchFamily="18" charset="0"/>
                <a:cs typeface="Calibri"/>
              </a:rPr>
              <a:t> и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среднего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предпринимательства</a:t>
            </a:r>
            <a:r>
              <a:rPr sz="1200" spc="-1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в </a:t>
            </a:r>
            <a:r>
              <a:rPr sz="1200" spc="-26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рамках</a:t>
            </a:r>
            <a:r>
              <a:rPr sz="1200" spc="-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софинансирования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муниципальных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программ</a:t>
            </a:r>
            <a:r>
              <a:rPr sz="1200" spc="-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поддержки</a:t>
            </a:r>
            <a:r>
              <a:rPr sz="1200" spc="2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предпринимательства</a:t>
            </a:r>
            <a:r>
              <a:rPr sz="1200" spc="-3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из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бюджетов</a:t>
            </a:r>
            <a:r>
              <a:rPr sz="1200" spc="-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РК и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РФ;</a:t>
            </a:r>
          </a:p>
          <a:p>
            <a:pPr marL="12700" marR="118745" indent="34925">
              <a:lnSpc>
                <a:spcPct val="100000"/>
              </a:lnSpc>
              <a:buChar char="-"/>
              <a:tabLst>
                <a:tab pos="198755" algn="l"/>
              </a:tabLst>
            </a:pPr>
            <a:r>
              <a:rPr sz="1200" spc="-5" dirty="0">
                <a:latin typeface="Footlight MT Light" pitchFamily="18" charset="0"/>
                <a:cs typeface="Calibri"/>
              </a:rPr>
              <a:t>Субсидирования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части</a:t>
            </a:r>
            <a:r>
              <a:rPr sz="1200" spc="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затрат</a:t>
            </a:r>
            <a:r>
              <a:rPr sz="1200" spc="-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субъектов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малого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среднего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предпринимательства,</a:t>
            </a:r>
            <a:r>
              <a:rPr sz="1200" spc="-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связанных</a:t>
            </a:r>
            <a:r>
              <a:rPr sz="1200" spc="4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с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приобретением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оборудования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в </a:t>
            </a:r>
            <a:r>
              <a:rPr sz="1200" spc="-254" dirty="0">
                <a:latin typeface="Footlight MT Light" pitchFamily="18" charset="0"/>
                <a:cs typeface="Calibri"/>
              </a:rPr>
              <a:t> </a:t>
            </a:r>
            <a:r>
              <a:rPr sz="1200" spc="-15" dirty="0">
                <a:latin typeface="Footlight MT Light" pitchFamily="18" charset="0"/>
                <a:cs typeface="Calibri"/>
              </a:rPr>
              <a:t>целях</a:t>
            </a:r>
            <a:r>
              <a:rPr sz="1200" spc="2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создания,</a:t>
            </a:r>
            <a:r>
              <a:rPr sz="1200" spc="4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 </a:t>
            </a:r>
            <a:r>
              <a:rPr sz="1200" spc="-5" dirty="0">
                <a:latin typeface="Footlight MT Light" pitchFamily="18" charset="0"/>
                <a:cs typeface="Calibri"/>
              </a:rPr>
              <a:t>(или)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модернизации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производства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товаров</a:t>
            </a:r>
            <a:r>
              <a:rPr sz="1200" spc="-2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(работ, </a:t>
            </a:r>
            <a:r>
              <a:rPr sz="1200" spc="-5" dirty="0">
                <a:latin typeface="Footlight MT Light" pitchFamily="18" charset="0"/>
                <a:cs typeface="Calibri"/>
              </a:rPr>
              <a:t>услуг)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233679" indent="-186055">
              <a:lnSpc>
                <a:spcPct val="100000"/>
              </a:lnSpc>
              <a:buChar char="-"/>
              <a:tabLst>
                <a:tab pos="233045" algn="l"/>
                <a:tab pos="233679" algn="l"/>
              </a:tabLst>
            </a:pPr>
            <a:r>
              <a:rPr sz="1200" spc="-5" dirty="0">
                <a:latin typeface="Footlight MT Light" pitchFamily="18" charset="0"/>
                <a:cs typeface="Calibri"/>
              </a:rPr>
              <a:t>Реализация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массовых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программ</a:t>
            </a:r>
            <a:r>
              <a:rPr sz="1200" spc="-2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обучения</a:t>
            </a:r>
            <a:r>
              <a:rPr sz="1200" spc="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предпринимателей</a:t>
            </a:r>
            <a:r>
              <a:rPr sz="1200" spc="-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современным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технологиям</a:t>
            </a:r>
            <a:r>
              <a:rPr sz="1200" spc="2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управления,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развития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производства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5" dirty="0">
                <a:latin typeface="Footlight MT Light" pitchFamily="18" charset="0"/>
                <a:cs typeface="Calibri"/>
              </a:rPr>
              <a:t>услуг</a:t>
            </a:r>
            <a:r>
              <a:rPr sz="1200" dirty="0">
                <a:latin typeface="Footlight MT Light" pitchFamily="18" charset="0"/>
                <a:cs typeface="Calibri"/>
              </a:rPr>
              <a:t> в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рамках </a:t>
            </a:r>
            <a:r>
              <a:rPr sz="1200" spc="-10" dirty="0">
                <a:latin typeface="Footlight MT Light" pitchFamily="18" charset="0"/>
                <a:cs typeface="Calibri"/>
              </a:rPr>
              <a:t>республиканской</a:t>
            </a:r>
            <a:r>
              <a:rPr sz="1200" spc="4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программы</a:t>
            </a:r>
            <a:r>
              <a:rPr sz="1200" spc="-2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софинансирования</a:t>
            </a:r>
            <a:r>
              <a:rPr sz="1200" spc="4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муниципальных</a:t>
            </a:r>
            <a:r>
              <a:rPr sz="1200" spc="2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программ;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b="1" dirty="0">
                <a:latin typeface="Footlight MT Light" pitchFamily="18" charset="0"/>
                <a:cs typeface="Calibri"/>
              </a:rPr>
              <a:t>2.</a:t>
            </a:r>
            <a:r>
              <a:rPr sz="1200" b="1" spc="5" dirty="0"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latin typeface="Footlight MT Light" pitchFamily="18" charset="0"/>
                <a:cs typeface="Calibri"/>
              </a:rPr>
              <a:t>Имущественная</a:t>
            </a:r>
            <a:r>
              <a:rPr sz="1200" b="1" spc="-20" dirty="0"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latin typeface="Footlight MT Light" pitchFamily="18" charset="0"/>
                <a:cs typeface="Calibri"/>
              </a:rPr>
              <a:t>форма</a:t>
            </a:r>
            <a:r>
              <a:rPr sz="1200" b="1" spc="-5" dirty="0"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latin typeface="Footlight MT Light" pitchFamily="18" charset="0"/>
                <a:cs typeface="Calibri"/>
              </a:rPr>
              <a:t>поддержки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200" dirty="0">
                <a:latin typeface="Footlight MT Light" pitchFamily="18" charset="0"/>
                <a:cs typeface="Calibri"/>
              </a:rPr>
              <a:t>-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Определен</a:t>
            </a:r>
            <a:r>
              <a:rPr sz="1200" dirty="0">
                <a:latin typeface="Footlight MT Light" pitchFamily="18" charset="0"/>
                <a:cs typeface="Calibri"/>
              </a:rPr>
              <a:t> перечень</a:t>
            </a:r>
            <a:r>
              <a:rPr sz="1200" spc="-5" dirty="0">
                <a:latin typeface="Footlight MT Light" pitchFamily="18" charset="0"/>
                <a:cs typeface="Calibri"/>
              </a:rPr>
              <a:t> имущества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 err="1">
                <a:latin typeface="Footlight MT Light" pitchFamily="18" charset="0"/>
                <a:cs typeface="Calibri"/>
              </a:rPr>
              <a:t>Сортавальского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 err="1" smtClean="0">
                <a:latin typeface="Footlight MT Light" pitchFamily="18" charset="0"/>
                <a:cs typeface="Calibri"/>
              </a:rPr>
              <a:t>муниципальног</a:t>
            </a:r>
            <a:r>
              <a:rPr lang="ru-RU" sz="1200" spc="-5" dirty="0" smtClean="0">
                <a:latin typeface="Calibri"/>
                <a:cs typeface="Calibri"/>
              </a:rPr>
              <a:t>о округа</a:t>
            </a:r>
            <a:r>
              <a:rPr sz="1200" spc="-5" dirty="0" smtClean="0">
                <a:latin typeface="Footlight MT Light" pitchFamily="18" charset="0"/>
                <a:cs typeface="Calibri"/>
              </a:rPr>
              <a:t>, </a:t>
            </a:r>
            <a:r>
              <a:rPr sz="1200" spc="-10" dirty="0">
                <a:latin typeface="Footlight MT Light" pitchFamily="18" charset="0"/>
                <a:cs typeface="Calibri"/>
              </a:rPr>
              <a:t>свободного</a:t>
            </a:r>
            <a:r>
              <a:rPr sz="1200" spc="2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от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прав третьих</a:t>
            </a:r>
            <a:r>
              <a:rPr sz="1200" spc="-20" dirty="0">
                <a:latin typeface="Footlight MT Light" pitchFamily="18" charset="0"/>
                <a:cs typeface="Calibri"/>
              </a:rPr>
              <a:t> </a:t>
            </a:r>
            <a:r>
              <a:rPr sz="1200" spc="5" dirty="0">
                <a:latin typeface="Footlight MT Light" pitchFamily="18" charset="0"/>
                <a:cs typeface="Calibri"/>
              </a:rPr>
              <a:t>лиц,</a:t>
            </a:r>
            <a:r>
              <a:rPr sz="1200" spc="2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предназначенного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для </a:t>
            </a:r>
            <a:r>
              <a:rPr sz="1200" spc="-26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предоставления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во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владение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пользование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субъектам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малого</a:t>
            </a:r>
            <a:r>
              <a:rPr sz="1200" dirty="0">
                <a:latin typeface="Footlight MT Light" pitchFamily="18" charset="0"/>
                <a:cs typeface="Calibri"/>
              </a:rPr>
              <a:t> и </a:t>
            </a:r>
            <a:r>
              <a:rPr sz="1200" spc="-5" dirty="0">
                <a:latin typeface="Footlight MT Light" pitchFamily="18" charset="0"/>
                <a:cs typeface="Calibri"/>
              </a:rPr>
              <a:t>среднего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предпринимательства</a:t>
            </a:r>
            <a:r>
              <a:rPr sz="1200" spc="-20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организациям,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образующим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latin typeface="Footlight MT Light" pitchFamily="18" charset="0"/>
                <a:cs typeface="Calibri"/>
              </a:rPr>
              <a:t>инфраструктуру</a:t>
            </a:r>
            <a:r>
              <a:rPr sz="1200" spc="-3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поддержки</a:t>
            </a:r>
            <a:r>
              <a:rPr sz="1200" spc="2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субъектов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малого </a:t>
            </a:r>
            <a:r>
              <a:rPr sz="1200" dirty="0">
                <a:latin typeface="Footlight MT Light" pitchFamily="18" charset="0"/>
                <a:cs typeface="Calibri"/>
              </a:rPr>
              <a:t>и </a:t>
            </a:r>
            <a:r>
              <a:rPr sz="1200" spc="-5" dirty="0">
                <a:latin typeface="Footlight MT Light" pitchFamily="18" charset="0"/>
                <a:cs typeface="Calibri"/>
              </a:rPr>
              <a:t>среднего предпринимательства.</a:t>
            </a:r>
            <a:endParaRPr sz="1200" dirty="0"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1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Footlight MT Light" pitchFamily="18" charset="0"/>
                <a:cs typeface="Calibri"/>
              </a:rPr>
              <a:t>3.</a:t>
            </a:r>
            <a:r>
              <a:rPr sz="1200" b="1" spc="15" dirty="0"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latin typeface="Footlight MT Light" pitchFamily="18" charset="0"/>
                <a:cs typeface="Calibri"/>
              </a:rPr>
              <a:t>Информационно-консультационная</a:t>
            </a:r>
            <a:r>
              <a:rPr sz="1200" b="1" spc="10" dirty="0"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latin typeface="Footlight MT Light" pitchFamily="18" charset="0"/>
                <a:cs typeface="Calibri"/>
              </a:rPr>
              <a:t>форма</a:t>
            </a:r>
            <a:r>
              <a:rPr sz="1200" b="1" spc="-5" dirty="0"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latin typeface="Footlight MT Light" pitchFamily="18" charset="0"/>
                <a:cs typeface="Calibri"/>
              </a:rPr>
              <a:t>поддержки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700" marR="390525">
              <a:lnSpc>
                <a:spcPct val="100000"/>
              </a:lnSpc>
              <a:buChar char="-"/>
              <a:tabLst>
                <a:tab pos="128905" algn="l"/>
              </a:tabLst>
            </a:pPr>
            <a:r>
              <a:rPr sz="1200" spc="-5" dirty="0">
                <a:latin typeface="Footlight MT Light" pitchFamily="18" charset="0"/>
                <a:cs typeface="Calibri"/>
              </a:rPr>
              <a:t>Проведение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рабочих встреч,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«круглых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столов»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с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субъектами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малого</a:t>
            </a:r>
            <a:r>
              <a:rPr sz="1200" dirty="0">
                <a:latin typeface="Footlight MT Light" pitchFamily="18" charset="0"/>
                <a:cs typeface="Calibri"/>
              </a:rPr>
              <a:t> и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среднего предпринимательства,</a:t>
            </a:r>
            <a:r>
              <a:rPr sz="1200" spc="-1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занятых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в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различных </a:t>
            </a:r>
            <a:r>
              <a:rPr sz="1200" spc="-26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отраслях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10" dirty="0">
                <a:latin typeface="Footlight MT Light" pitchFamily="18" charset="0"/>
                <a:cs typeface="Calibri"/>
              </a:rPr>
              <a:t>экономики</a:t>
            </a:r>
            <a:r>
              <a:rPr sz="1200" spc="3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по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актуальным вопросам;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128270" indent="-116205">
              <a:lnSpc>
                <a:spcPct val="100000"/>
              </a:lnSpc>
              <a:buChar char="-"/>
              <a:tabLst>
                <a:tab pos="128905" algn="l"/>
              </a:tabLst>
            </a:pPr>
            <a:r>
              <a:rPr sz="1200" spc="-5" dirty="0">
                <a:latin typeface="Footlight MT Light" pitchFamily="18" charset="0"/>
                <a:cs typeface="Calibri"/>
              </a:rPr>
              <a:t>Информирование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субъектов</a:t>
            </a:r>
            <a:r>
              <a:rPr sz="1200" spc="5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малого</a:t>
            </a:r>
            <a:r>
              <a:rPr sz="1200" dirty="0">
                <a:latin typeface="Footlight MT Light" pitchFamily="18" charset="0"/>
                <a:cs typeface="Calibri"/>
              </a:rPr>
              <a:t> и </a:t>
            </a:r>
            <a:r>
              <a:rPr sz="1200" spc="-5" dirty="0">
                <a:latin typeface="Footlight MT Light" pitchFamily="18" charset="0"/>
                <a:cs typeface="Calibri"/>
              </a:rPr>
              <a:t>среднего</a:t>
            </a:r>
            <a:r>
              <a:rPr sz="120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предпринимательства  </a:t>
            </a:r>
            <a:r>
              <a:rPr sz="1200" dirty="0">
                <a:latin typeface="Footlight MT Light" pitchFamily="18" charset="0"/>
                <a:cs typeface="Calibri"/>
              </a:rPr>
              <a:t>через</a:t>
            </a:r>
            <a:r>
              <a:rPr sz="1200" spc="27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СМИ</a:t>
            </a:r>
            <a:r>
              <a:rPr sz="1200" dirty="0">
                <a:latin typeface="Footlight MT Light" pitchFamily="18" charset="0"/>
                <a:cs typeface="Calibri"/>
              </a:rPr>
              <a:t> и</a:t>
            </a:r>
            <a:r>
              <a:rPr sz="1200" spc="10" dirty="0">
                <a:latin typeface="Footlight MT Light" pitchFamily="18" charset="0"/>
                <a:cs typeface="Calibri"/>
              </a:rPr>
              <a:t> </a:t>
            </a:r>
            <a:r>
              <a:rPr sz="1200" spc="-5" dirty="0">
                <a:latin typeface="Footlight MT Light" pitchFamily="18" charset="0"/>
                <a:cs typeface="Calibri"/>
              </a:rPr>
              <a:t>официальные</a:t>
            </a:r>
            <a:r>
              <a:rPr sz="1200" spc="15" dirty="0">
                <a:latin typeface="Footlight MT Light" pitchFamily="18" charset="0"/>
                <a:cs typeface="Calibri"/>
              </a:rPr>
              <a:t> </a:t>
            </a:r>
            <a:r>
              <a:rPr sz="1200" dirty="0">
                <a:latin typeface="Footlight MT Light" pitchFamily="18" charset="0"/>
                <a:cs typeface="Calibri"/>
              </a:rPr>
              <a:t>Интернет-ресурсы.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2776" y="273113"/>
            <a:ext cx="538162" cy="773112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1723" y="469392"/>
            <a:ext cx="3804137" cy="381000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МЕРЫ ПОДДЕРЖКИ ДЛЯ МСП</a:t>
            </a:r>
            <a:endParaRPr lang="ru-RU" sz="1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4759153" y="575594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5884" y="1786001"/>
            <a:ext cx="6161405" cy="1871980"/>
          </a:xfrm>
          <a:custGeom>
            <a:avLst/>
            <a:gdLst/>
            <a:ahLst/>
            <a:cxnLst/>
            <a:rect l="l" t="t" r="r" b="b"/>
            <a:pathLst>
              <a:path w="6161405" h="1871979">
                <a:moveTo>
                  <a:pt x="6161024" y="0"/>
                </a:moveTo>
                <a:lnTo>
                  <a:pt x="0" y="0"/>
                </a:lnTo>
                <a:lnTo>
                  <a:pt x="0" y="1871599"/>
                </a:lnTo>
                <a:lnTo>
                  <a:pt x="6161024" y="1871599"/>
                </a:lnTo>
                <a:lnTo>
                  <a:pt x="6161024" y="0"/>
                </a:lnTo>
                <a:close/>
              </a:path>
            </a:pathLst>
          </a:cu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endParaRPr b="1" cap="all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14800" y="2216786"/>
            <a:ext cx="3673475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ОБЩАЯ</a:t>
            </a:r>
            <a:r>
              <a:rPr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ИНФОРМАЦИЯ</a:t>
            </a:r>
            <a:endParaRPr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04935" y="4792776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12776"/>
            <a:ext cx="9144000" cy="90220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75615" y="1471930"/>
            <a:ext cx="2732405" cy="269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800" b="1" spc="-5" dirty="0">
                <a:latin typeface="Calibri"/>
                <a:cs typeface="Calibri"/>
              </a:rPr>
              <a:t>Министерство </a:t>
            </a:r>
            <a:r>
              <a:rPr sz="800" b="1" dirty="0">
                <a:latin typeface="Calibri"/>
                <a:cs typeface="Calibri"/>
              </a:rPr>
              <a:t>экономического </a:t>
            </a:r>
            <a:r>
              <a:rPr sz="800" b="1" spc="-5" dirty="0">
                <a:latin typeface="Calibri"/>
                <a:cs typeface="Calibri"/>
              </a:rPr>
              <a:t>развития </a:t>
            </a:r>
            <a:r>
              <a:rPr sz="800" b="1" dirty="0">
                <a:latin typeface="Calibri"/>
                <a:cs typeface="Calibri"/>
              </a:rPr>
              <a:t>и </a:t>
            </a:r>
            <a:r>
              <a:rPr sz="800" b="1" spc="-5" dirty="0">
                <a:latin typeface="Calibri"/>
                <a:cs typeface="Calibri"/>
              </a:rPr>
              <a:t>промышленности </a:t>
            </a:r>
            <a:r>
              <a:rPr sz="800" b="1" spc="-17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Республики</a:t>
            </a:r>
            <a:r>
              <a:rPr sz="800" b="1" spc="-4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Карелия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166" y="1715846"/>
            <a:ext cx="3728085" cy="8039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590" marR="861694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latin typeface="Calibri"/>
                <a:cs typeface="Calibri"/>
              </a:rPr>
              <a:t>185028,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Республика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Карелия,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г. Петрозаводск,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ул.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Андропова,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д.2 </a:t>
            </a:r>
            <a:r>
              <a:rPr sz="800" spc="-16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Телефон </a:t>
            </a:r>
            <a:r>
              <a:rPr sz="800" dirty="0">
                <a:latin typeface="Calibri"/>
                <a:cs typeface="Calibri"/>
              </a:rPr>
              <a:t>8 (8142) 79-23-00, E-mail: </a:t>
            </a:r>
            <a:r>
              <a:rPr sz="8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economy@karelia.ru </a:t>
            </a:r>
            <a:r>
              <a:rPr sz="80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Официальный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сайт</a:t>
            </a:r>
            <a:r>
              <a:rPr sz="800" dirty="0">
                <a:latin typeface="Calibri"/>
                <a:cs typeface="Calibri"/>
              </a:rPr>
              <a:t> -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4"/>
              </a:rPr>
              <a:t>http://economy.karelia.ru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sz="800" b="1" dirty="0">
                <a:latin typeface="Calibri"/>
                <a:cs typeface="Calibri"/>
              </a:rPr>
              <a:t>АО</a:t>
            </a:r>
            <a:r>
              <a:rPr sz="800" b="1" spc="-2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«Корпо</a:t>
            </a:r>
            <a:r>
              <a:rPr sz="800" b="1" spc="-15" dirty="0">
                <a:latin typeface="Calibri"/>
                <a:cs typeface="Calibri"/>
              </a:rPr>
              <a:t>р</a:t>
            </a:r>
            <a:r>
              <a:rPr sz="800" b="1" dirty="0">
                <a:latin typeface="Calibri"/>
                <a:cs typeface="Calibri"/>
              </a:rPr>
              <a:t>ац</a:t>
            </a:r>
            <a:r>
              <a:rPr sz="800" b="1" spc="-5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я</a:t>
            </a:r>
            <a:r>
              <a:rPr sz="800" b="1" spc="-4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разв</a:t>
            </a:r>
            <a:r>
              <a:rPr sz="800" b="1" spc="-10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т</a:t>
            </a:r>
            <a:r>
              <a:rPr sz="800" b="1" spc="-10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я</a:t>
            </a:r>
            <a:r>
              <a:rPr sz="800" b="1" spc="-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Ре</a:t>
            </a:r>
            <a:r>
              <a:rPr sz="800" b="1" spc="-5" dirty="0">
                <a:latin typeface="Calibri"/>
                <a:cs typeface="Calibri"/>
              </a:rPr>
              <a:t>с</a:t>
            </a:r>
            <a:r>
              <a:rPr sz="800" b="1" dirty="0">
                <a:latin typeface="Calibri"/>
                <a:cs typeface="Calibri"/>
              </a:rPr>
              <a:t>пуб</a:t>
            </a:r>
            <a:r>
              <a:rPr sz="800" b="1" spc="-5" dirty="0">
                <a:latin typeface="Calibri"/>
                <a:cs typeface="Calibri"/>
              </a:rPr>
              <a:t>ли</a:t>
            </a:r>
            <a:r>
              <a:rPr sz="800" b="1" dirty="0">
                <a:latin typeface="Calibri"/>
                <a:cs typeface="Calibri"/>
              </a:rPr>
              <a:t>ки</a:t>
            </a:r>
            <a:r>
              <a:rPr sz="800" b="1" spc="-2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Каре</a:t>
            </a:r>
            <a:r>
              <a:rPr sz="800" b="1" spc="-5" dirty="0">
                <a:latin typeface="Calibri"/>
                <a:cs typeface="Calibri"/>
              </a:rPr>
              <a:t>лия</a:t>
            </a:r>
            <a:r>
              <a:rPr sz="800" b="1" dirty="0">
                <a:latin typeface="Calibri"/>
                <a:cs typeface="Calibri"/>
              </a:rPr>
              <a:t>»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Республика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Карелия,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г. </a:t>
            </a:r>
            <a:r>
              <a:rPr sz="800" spc="-5" dirty="0">
                <a:latin typeface="Calibri"/>
                <a:cs typeface="Calibri"/>
              </a:rPr>
              <a:t>Петрозаводск,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наб.</a:t>
            </a:r>
            <a:r>
              <a:rPr sz="800" spc="-5" dirty="0">
                <a:latin typeface="Calibri"/>
                <a:cs typeface="Calibri"/>
              </a:rPr>
              <a:t> Гюллинга,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11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(Бизнес-инкубатор,</a:t>
            </a:r>
            <a:r>
              <a:rPr sz="800" dirty="0">
                <a:latin typeface="Calibri"/>
                <a:cs typeface="Calibri"/>
              </a:rPr>
              <a:t> офис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19)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b="1" spc="-5" dirty="0">
                <a:latin typeface="Calibri"/>
                <a:cs typeface="Calibri"/>
              </a:rPr>
              <a:t>ТЕЛ</a:t>
            </a:r>
            <a:r>
              <a:rPr sz="800" b="1" dirty="0">
                <a:latin typeface="Calibri"/>
                <a:cs typeface="Calibri"/>
              </a:rPr>
              <a:t>:</a:t>
            </a:r>
            <a:r>
              <a:rPr sz="800" b="1" spc="-10" dirty="0"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8</a:t>
            </a:r>
            <a:r>
              <a:rPr sz="8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(</a:t>
            </a:r>
            <a:r>
              <a:rPr sz="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8142)</a:t>
            </a:r>
            <a:r>
              <a:rPr sz="800" u="sng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44</a:t>
            </a:r>
            <a:r>
              <a:rPr sz="8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-</a:t>
            </a:r>
            <a:r>
              <a:rPr sz="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54</a:t>
            </a:r>
            <a:r>
              <a:rPr sz="800" u="sng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-</a:t>
            </a:r>
            <a:r>
              <a:rPr sz="800" u="sng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0</a:t>
            </a:r>
            <a:r>
              <a:rPr sz="800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0</a:t>
            </a:r>
            <a:r>
              <a:rPr sz="800" dirty="0">
                <a:latin typeface="Calibri"/>
                <a:cs typeface="Calibri"/>
              </a:rPr>
              <a:t>. 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E</a:t>
            </a:r>
            <a:r>
              <a:rPr sz="800" b="1" spc="5" dirty="0">
                <a:latin typeface="Calibri"/>
                <a:cs typeface="Calibri"/>
              </a:rPr>
              <a:t>-</a:t>
            </a:r>
            <a:r>
              <a:rPr sz="800" b="1" dirty="0">
                <a:latin typeface="Calibri"/>
                <a:cs typeface="Calibri"/>
              </a:rPr>
              <a:t>MAI</a:t>
            </a:r>
            <a:r>
              <a:rPr sz="800" b="1" spc="-5" dirty="0">
                <a:latin typeface="Calibri"/>
                <a:cs typeface="Calibri"/>
              </a:rPr>
              <a:t>L</a:t>
            </a:r>
            <a:r>
              <a:rPr sz="800" b="1" dirty="0">
                <a:latin typeface="Calibri"/>
                <a:cs typeface="Calibri"/>
              </a:rPr>
              <a:t>: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:</a:t>
            </a:r>
            <a:r>
              <a:rPr sz="800" b="1" spc="-10" dirty="0"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in</a:t>
            </a:r>
            <a:r>
              <a:rPr sz="800" spc="-10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f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o</a:t>
            </a:r>
            <a:r>
              <a:rPr sz="800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@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kr</a:t>
            </a:r>
            <a:r>
              <a:rPr sz="800" spc="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-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r</a:t>
            </a:r>
            <a:r>
              <a:rPr sz="800" spc="-10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k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.r</a:t>
            </a:r>
            <a:r>
              <a:rPr sz="800" dirty="0">
                <a:solidFill>
                  <a:srgbClr val="0000FF"/>
                </a:solidFill>
                <a:latin typeface="Calibri"/>
                <a:cs typeface="Calibri"/>
                <a:hlinkClick r:id="rId5"/>
              </a:rPr>
              <a:t>u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93113" y="2498089"/>
            <a:ext cx="559435" cy="6350"/>
          </a:xfrm>
          <a:custGeom>
            <a:avLst/>
            <a:gdLst/>
            <a:ahLst/>
            <a:cxnLst/>
            <a:rect l="l" t="t" r="r" b="b"/>
            <a:pathLst>
              <a:path w="559435" h="6350">
                <a:moveTo>
                  <a:pt x="559307" y="0"/>
                </a:moveTo>
                <a:lnTo>
                  <a:pt x="0" y="0"/>
                </a:lnTo>
                <a:lnTo>
                  <a:pt x="0" y="6096"/>
                </a:lnTo>
                <a:lnTo>
                  <a:pt x="559307" y="6096"/>
                </a:lnTo>
                <a:lnTo>
                  <a:pt x="559307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3915" y="2554681"/>
            <a:ext cx="3235960" cy="1154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5753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latin typeface="Calibri"/>
                <a:cs typeface="Calibri"/>
              </a:rPr>
              <a:t>Общественная</a:t>
            </a:r>
            <a:r>
              <a:rPr sz="800" b="1" spc="-3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приёмная</a:t>
            </a:r>
            <a:r>
              <a:rPr sz="800" b="1" spc="-3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Уполномоченного</a:t>
            </a:r>
            <a:r>
              <a:rPr sz="800" b="1" spc="-5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по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защите</a:t>
            </a:r>
            <a:r>
              <a:rPr sz="800" b="1" spc="-1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прав </a:t>
            </a:r>
            <a:r>
              <a:rPr sz="800" b="1" spc="-16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пр</a:t>
            </a:r>
            <a:r>
              <a:rPr sz="800" b="1" dirty="0">
                <a:latin typeface="Calibri"/>
                <a:cs typeface="Calibri"/>
              </a:rPr>
              <a:t>едпр</a:t>
            </a:r>
            <a:r>
              <a:rPr sz="800" b="1" spc="-10" dirty="0">
                <a:latin typeface="Calibri"/>
                <a:cs typeface="Calibri"/>
              </a:rPr>
              <a:t>ин</a:t>
            </a:r>
            <a:r>
              <a:rPr sz="800" b="1" spc="-5" dirty="0">
                <a:latin typeface="Calibri"/>
                <a:cs typeface="Calibri"/>
              </a:rPr>
              <a:t>имателе</a:t>
            </a:r>
            <a:r>
              <a:rPr sz="800" b="1" dirty="0">
                <a:latin typeface="Calibri"/>
                <a:cs typeface="Calibri"/>
              </a:rPr>
              <a:t>й</a:t>
            </a:r>
            <a:r>
              <a:rPr sz="800" b="1" spc="-4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Р</a:t>
            </a:r>
            <a:r>
              <a:rPr sz="800" b="1" spc="-5" dirty="0">
                <a:latin typeface="Calibri"/>
                <a:cs typeface="Calibri"/>
              </a:rPr>
              <a:t>ес</a:t>
            </a:r>
            <a:r>
              <a:rPr sz="800" b="1" dirty="0">
                <a:latin typeface="Calibri"/>
                <a:cs typeface="Calibri"/>
              </a:rPr>
              <a:t>пуб</a:t>
            </a:r>
            <a:r>
              <a:rPr sz="800" b="1" spc="-5" dirty="0">
                <a:latin typeface="Calibri"/>
                <a:cs typeface="Calibri"/>
              </a:rPr>
              <a:t>лик</a:t>
            </a:r>
            <a:r>
              <a:rPr sz="800" b="1" dirty="0">
                <a:latin typeface="Calibri"/>
                <a:cs typeface="Calibri"/>
              </a:rPr>
              <a:t>и</a:t>
            </a:r>
            <a:r>
              <a:rPr sz="800" b="1" spc="-2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Каре</a:t>
            </a:r>
            <a:r>
              <a:rPr sz="800" b="1" spc="-5" dirty="0">
                <a:latin typeface="Calibri"/>
                <a:cs typeface="Calibri"/>
              </a:rPr>
              <a:t>ли</a:t>
            </a:r>
            <a:r>
              <a:rPr sz="800" b="1" dirty="0">
                <a:latin typeface="Calibri"/>
                <a:cs typeface="Calibri"/>
              </a:rPr>
              <a:t>я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Республика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Карелия,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latin typeface="Calibri"/>
                <a:cs typeface="Calibri"/>
              </a:rPr>
              <a:t>г.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Петрозаводск,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наб.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Гюллинга,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11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(каб.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1)</a:t>
            </a:r>
          </a:p>
          <a:p>
            <a:pPr marL="12700">
              <a:lnSpc>
                <a:spcPct val="100000"/>
              </a:lnSpc>
            </a:pPr>
            <a:r>
              <a:rPr sz="800" dirty="0">
                <a:latin typeface="Calibri"/>
                <a:cs typeface="Calibri"/>
              </a:rPr>
              <a:t>(8142)</a:t>
            </a:r>
            <a:r>
              <a:rPr sz="800" spc="-5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78-08-37,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(8142)</a:t>
            </a:r>
            <a:r>
              <a:rPr sz="800" spc="-3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67-20-53,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,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E-mail: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6"/>
              </a:rPr>
              <a:t>ombudsmanbiz@gov.karelia.ru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800" b="1" dirty="0">
                <a:latin typeface="Calibri"/>
                <a:cs typeface="Calibri"/>
              </a:rPr>
              <a:t>Фонд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по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содействию</a:t>
            </a:r>
            <a:r>
              <a:rPr sz="800" b="1" spc="-1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кредитованию</a:t>
            </a:r>
            <a:r>
              <a:rPr sz="800" b="1" spc="-2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субъектов</a:t>
            </a:r>
            <a:r>
              <a:rPr sz="800" b="1" spc="-3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малого</a:t>
            </a:r>
            <a:r>
              <a:rPr sz="800" b="1" spc="-2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и</a:t>
            </a:r>
            <a:r>
              <a:rPr sz="800" b="1" spc="-1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среднего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800" b="1" dirty="0">
                <a:latin typeface="Calibri"/>
                <a:cs typeface="Calibri"/>
              </a:rPr>
              <a:t>предпринимательства Республики Карелия </a:t>
            </a:r>
            <a:r>
              <a:rPr sz="800" spc="-5" dirty="0">
                <a:latin typeface="Calibri"/>
                <a:cs typeface="Calibri"/>
              </a:rPr>
              <a:t>(микрокредитная </a:t>
            </a:r>
            <a:r>
              <a:rPr sz="800" dirty="0">
                <a:latin typeface="Calibri"/>
                <a:cs typeface="Calibri"/>
              </a:rPr>
              <a:t>компания) </a:t>
            </a:r>
            <a:r>
              <a:rPr sz="800" spc="-17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18500</a:t>
            </a:r>
            <a:r>
              <a:rPr sz="800" spc="-10" dirty="0">
                <a:latin typeface="Calibri"/>
                <a:cs typeface="Calibri"/>
              </a:rPr>
              <a:t>5</a:t>
            </a:r>
            <a:r>
              <a:rPr sz="800" dirty="0">
                <a:latin typeface="Calibri"/>
                <a:cs typeface="Calibri"/>
              </a:rPr>
              <a:t>,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г.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П</a:t>
            </a:r>
            <a:r>
              <a:rPr sz="800" spc="-5" dirty="0">
                <a:latin typeface="Calibri"/>
                <a:cs typeface="Calibri"/>
              </a:rPr>
              <a:t>етроз</a:t>
            </a:r>
            <a:r>
              <a:rPr sz="800" dirty="0">
                <a:latin typeface="Calibri"/>
                <a:cs typeface="Calibri"/>
              </a:rPr>
              <a:t>ав</a:t>
            </a:r>
            <a:r>
              <a:rPr sz="800" spc="-10" dirty="0">
                <a:latin typeface="Calibri"/>
                <a:cs typeface="Calibri"/>
              </a:rPr>
              <a:t>о</a:t>
            </a:r>
            <a:r>
              <a:rPr sz="800" spc="-5" dirty="0">
                <a:latin typeface="Calibri"/>
                <a:cs typeface="Calibri"/>
              </a:rPr>
              <a:t>дс</a:t>
            </a:r>
            <a:r>
              <a:rPr sz="800" dirty="0">
                <a:latin typeface="Calibri"/>
                <a:cs typeface="Calibri"/>
              </a:rPr>
              <a:t>к,наб.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Гю</a:t>
            </a:r>
            <a:r>
              <a:rPr sz="800" spc="-5" dirty="0">
                <a:latin typeface="Calibri"/>
                <a:cs typeface="Calibri"/>
              </a:rPr>
              <a:t>лли</a:t>
            </a:r>
            <a:r>
              <a:rPr sz="800" dirty="0">
                <a:latin typeface="Calibri"/>
                <a:cs typeface="Calibri"/>
              </a:rPr>
              <a:t>нга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11,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о</a:t>
            </a:r>
            <a:r>
              <a:rPr sz="800" dirty="0">
                <a:latin typeface="Calibri"/>
                <a:cs typeface="Calibri"/>
              </a:rPr>
              <a:t>ф.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11,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18</a:t>
            </a:r>
          </a:p>
          <a:p>
            <a:pPr marL="12700">
              <a:lnSpc>
                <a:spcPct val="100000"/>
              </a:lnSpc>
            </a:pPr>
            <a:r>
              <a:rPr sz="800" dirty="0">
                <a:latin typeface="Calibri"/>
                <a:cs typeface="Calibri"/>
              </a:rPr>
              <a:t>Т</a:t>
            </a:r>
            <a:r>
              <a:rPr sz="800" spc="-5" dirty="0">
                <a:latin typeface="Calibri"/>
                <a:cs typeface="Calibri"/>
              </a:rPr>
              <a:t>ел.</a:t>
            </a:r>
            <a:r>
              <a:rPr sz="800" dirty="0">
                <a:latin typeface="Calibri"/>
                <a:cs typeface="Calibri"/>
              </a:rPr>
              <a:t>: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8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(</a:t>
            </a:r>
            <a:r>
              <a:rPr sz="800" dirty="0">
                <a:latin typeface="Calibri"/>
                <a:cs typeface="Calibri"/>
              </a:rPr>
              <a:t>8142)</a:t>
            </a:r>
            <a:r>
              <a:rPr sz="800" spc="-5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67</a:t>
            </a:r>
            <a:r>
              <a:rPr sz="800" spc="5" dirty="0">
                <a:latin typeface="Calibri"/>
                <a:cs typeface="Calibri"/>
              </a:rPr>
              <a:t>-</a:t>
            </a:r>
            <a:r>
              <a:rPr sz="800" dirty="0">
                <a:latin typeface="Calibri"/>
                <a:cs typeface="Calibri"/>
              </a:rPr>
              <a:t>20</a:t>
            </a:r>
            <a:r>
              <a:rPr sz="800" spc="5" dirty="0">
                <a:latin typeface="Calibri"/>
                <a:cs typeface="Calibri"/>
              </a:rPr>
              <a:t>-</a:t>
            </a:r>
            <a:r>
              <a:rPr sz="800" dirty="0">
                <a:latin typeface="Calibri"/>
                <a:cs typeface="Calibri"/>
              </a:rPr>
              <a:t>6</a:t>
            </a:r>
            <a:r>
              <a:rPr sz="800" spc="-15" dirty="0">
                <a:latin typeface="Calibri"/>
                <a:cs typeface="Calibri"/>
              </a:rPr>
              <a:t>1</a:t>
            </a:r>
            <a:r>
              <a:rPr sz="800" dirty="0">
                <a:latin typeface="Calibri"/>
                <a:cs typeface="Calibri"/>
              </a:rPr>
              <a:t>;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67</a:t>
            </a:r>
            <a:r>
              <a:rPr sz="800" spc="5" dirty="0">
                <a:latin typeface="Calibri"/>
                <a:cs typeface="Calibri"/>
              </a:rPr>
              <a:t>-</a:t>
            </a:r>
            <a:r>
              <a:rPr sz="800" dirty="0">
                <a:latin typeface="Calibri"/>
                <a:cs typeface="Calibri"/>
              </a:rPr>
              <a:t>20</a:t>
            </a:r>
            <a:r>
              <a:rPr sz="800" spc="5" dirty="0">
                <a:latin typeface="Calibri"/>
                <a:cs typeface="Calibri"/>
              </a:rPr>
              <a:t>-</a:t>
            </a:r>
            <a:r>
              <a:rPr sz="800" dirty="0">
                <a:latin typeface="Calibri"/>
                <a:cs typeface="Calibri"/>
              </a:rPr>
              <a:t>5</a:t>
            </a:r>
            <a:r>
              <a:rPr sz="800" spc="-15" dirty="0">
                <a:latin typeface="Calibri"/>
                <a:cs typeface="Calibri"/>
              </a:rPr>
              <a:t>1</a:t>
            </a:r>
            <a:r>
              <a:rPr sz="800" dirty="0">
                <a:latin typeface="Calibri"/>
                <a:cs typeface="Calibri"/>
              </a:rPr>
              <a:t>,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</a:t>
            </a:r>
            <a:r>
              <a:rPr sz="800" spc="5" dirty="0">
                <a:latin typeface="Calibri"/>
                <a:cs typeface="Calibri"/>
              </a:rPr>
              <a:t>-m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10" dirty="0">
                <a:latin typeface="Calibri"/>
                <a:cs typeface="Calibri"/>
              </a:rPr>
              <a:t>i</a:t>
            </a:r>
            <a:r>
              <a:rPr sz="800" spc="-5" dirty="0">
                <a:latin typeface="Calibri"/>
                <a:cs typeface="Calibri"/>
              </a:rPr>
              <a:t>l</a:t>
            </a:r>
            <a:r>
              <a:rPr sz="800" dirty="0">
                <a:latin typeface="Calibri"/>
                <a:cs typeface="Calibri"/>
              </a:rPr>
              <a:t>: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fs</a:t>
            </a:r>
            <a:r>
              <a:rPr sz="800" spc="-1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k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.</a:t>
            </a:r>
            <a:r>
              <a:rPr sz="800" spc="-1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k</a:t>
            </a:r>
            <a:r>
              <a:rPr sz="80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a</a:t>
            </a:r>
            <a:r>
              <a:rPr sz="800" spc="-1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r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eli</a:t>
            </a:r>
            <a:r>
              <a:rPr sz="80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a@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y</a:t>
            </a:r>
            <a:r>
              <a:rPr sz="80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a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nd</a:t>
            </a:r>
            <a:r>
              <a:rPr sz="800" spc="-1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e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x.r</a:t>
            </a:r>
            <a:r>
              <a:rPr sz="800" dirty="0">
                <a:solidFill>
                  <a:srgbClr val="0000FF"/>
                </a:solidFill>
                <a:latin typeface="Calibri"/>
                <a:cs typeface="Calibri"/>
                <a:hlinkClick r:id="rId7"/>
              </a:rPr>
              <a:t>u</a:t>
            </a:r>
            <a:endParaRPr sz="8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083307" y="3686809"/>
            <a:ext cx="917575" cy="6350"/>
          </a:xfrm>
          <a:custGeom>
            <a:avLst/>
            <a:gdLst/>
            <a:ahLst/>
            <a:cxnLst/>
            <a:rect l="l" t="t" r="r" b="b"/>
            <a:pathLst>
              <a:path w="917575" h="6350">
                <a:moveTo>
                  <a:pt x="917447" y="0"/>
                </a:moveTo>
                <a:lnTo>
                  <a:pt x="0" y="0"/>
                </a:lnTo>
                <a:lnTo>
                  <a:pt x="0" y="6096"/>
                </a:lnTo>
                <a:lnTo>
                  <a:pt x="917447" y="6096"/>
                </a:lnTo>
                <a:lnTo>
                  <a:pt x="917447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651628" y="1490852"/>
            <a:ext cx="2105660" cy="391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800" spc="-5" dirty="0">
                <a:latin typeface="Calibri"/>
                <a:cs typeface="Calibri"/>
              </a:rPr>
              <a:t>Адрес: </a:t>
            </a:r>
            <a:r>
              <a:rPr sz="800" dirty="0">
                <a:latin typeface="Calibri"/>
                <a:cs typeface="Calibri"/>
              </a:rPr>
              <a:t>РК, г. </a:t>
            </a:r>
            <a:r>
              <a:rPr sz="800" spc="-5" dirty="0">
                <a:latin typeface="Calibri"/>
                <a:cs typeface="Calibri"/>
              </a:rPr>
              <a:t>Петрозаводск, </a:t>
            </a:r>
            <a:r>
              <a:rPr sz="800" dirty="0">
                <a:latin typeface="Calibri"/>
                <a:cs typeface="Calibri"/>
              </a:rPr>
              <a:t>наб. Гюллинга, </a:t>
            </a:r>
            <a:r>
              <a:rPr sz="800" spc="-5" dirty="0">
                <a:latin typeface="Calibri"/>
                <a:cs typeface="Calibri"/>
              </a:rPr>
              <a:t>д. </a:t>
            </a:r>
            <a:r>
              <a:rPr sz="800" dirty="0">
                <a:latin typeface="Calibri"/>
                <a:cs typeface="Calibri"/>
              </a:rPr>
              <a:t>11 </a:t>
            </a:r>
            <a:r>
              <a:rPr sz="800" spc="-17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Телефон: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8142-672031;</a:t>
            </a:r>
            <a:endParaRPr sz="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latin typeface="Calibri"/>
                <a:cs typeface="Calibri"/>
              </a:rPr>
              <a:t>E-mail:</a:t>
            </a:r>
            <a:r>
              <a:rPr sz="800" spc="-30" dirty="0">
                <a:latin typeface="Calibri"/>
                <a:cs typeface="Calibri"/>
              </a:rPr>
              <a:t> </a:t>
            </a:r>
            <a:r>
              <a:rPr sz="800" spc="-5" dirty="0">
                <a:solidFill>
                  <a:srgbClr val="0000FF"/>
                </a:solidFill>
                <a:latin typeface="Calibri"/>
                <a:cs typeface="Calibri"/>
                <a:hlinkClick r:id="rId8"/>
              </a:rPr>
              <a:t>info@binrk.ru</a:t>
            </a:r>
            <a:r>
              <a:rPr sz="800" spc="-5" dirty="0">
                <a:latin typeface="Calibri"/>
                <a:cs typeface="Calibri"/>
              </a:rPr>
              <a:t>;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  <a:hlinkClick r:id="rId9"/>
              </a:rPr>
              <a:t>http://www.binrk.ru/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71288" y="1861184"/>
            <a:ext cx="576580" cy="6350"/>
          </a:xfrm>
          <a:custGeom>
            <a:avLst/>
            <a:gdLst/>
            <a:ahLst/>
            <a:cxnLst/>
            <a:rect l="l" t="t" r="r" b="b"/>
            <a:pathLst>
              <a:path w="576579" h="6350">
                <a:moveTo>
                  <a:pt x="576072" y="0"/>
                </a:moveTo>
                <a:lnTo>
                  <a:pt x="0" y="0"/>
                </a:lnTo>
                <a:lnTo>
                  <a:pt x="0" y="6096"/>
                </a:lnTo>
                <a:lnTo>
                  <a:pt x="576072" y="6096"/>
                </a:lnTo>
                <a:lnTo>
                  <a:pt x="576072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58750" y="4487862"/>
            <a:ext cx="8931275" cy="655955"/>
            <a:chOff x="158750" y="4487862"/>
            <a:chExt cx="8931275" cy="655955"/>
          </a:xfrm>
        </p:grpSpPr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15026" y="4487862"/>
              <a:ext cx="1552575" cy="6127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27551" y="4506912"/>
              <a:ext cx="1387475" cy="60325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158750" y="4500562"/>
              <a:ext cx="1908175" cy="57467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66925" y="4506912"/>
              <a:ext cx="1960626" cy="57626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7000875" y="4498975"/>
              <a:ext cx="2089150" cy="644524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21641" y="350975"/>
            <a:ext cx="304647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  <a:tabLst>
                <a:tab pos="4792345" algn="l"/>
              </a:tabLst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ПОЛЕЗНАЯ ИНФОРМАЦИЯ ДЛЯ </a:t>
            </a:r>
            <a:r>
              <a:rPr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ИНВЕСТО</a:t>
            </a:r>
            <a:r>
              <a:rPr lang="ru-RU" sz="1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РА</a:t>
            </a:r>
            <a:endParaRPr sz="1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645527" y="3918902"/>
            <a:ext cx="26034" cy="6350"/>
          </a:xfrm>
          <a:custGeom>
            <a:avLst/>
            <a:gdLst/>
            <a:ahLst/>
            <a:cxnLst/>
            <a:rect l="l" t="t" r="r" b="b"/>
            <a:pathLst>
              <a:path w="26034" h="6350">
                <a:moveTo>
                  <a:pt x="25907" y="0"/>
                </a:moveTo>
                <a:lnTo>
                  <a:pt x="0" y="0"/>
                </a:lnTo>
                <a:lnTo>
                  <a:pt x="0" y="6096"/>
                </a:lnTo>
                <a:lnTo>
                  <a:pt x="25907" y="6096"/>
                </a:lnTo>
                <a:lnTo>
                  <a:pt x="259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43915" y="3711066"/>
            <a:ext cx="3124200" cy="514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Calibri"/>
                <a:cs typeface="Calibri"/>
              </a:rPr>
              <a:t>Центр</a:t>
            </a:r>
            <a:r>
              <a:rPr sz="800" b="1" spc="-1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развития</a:t>
            </a:r>
            <a:r>
              <a:rPr sz="800" b="1" spc="1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предпринимательства</a:t>
            </a:r>
            <a:r>
              <a:rPr sz="800" b="1" dirty="0">
                <a:latin typeface="Calibri"/>
                <a:cs typeface="Calibri"/>
              </a:rPr>
              <a:t> на</a:t>
            </a:r>
            <a:r>
              <a:rPr sz="800" b="1" spc="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территории</a:t>
            </a:r>
            <a:r>
              <a:rPr sz="800" b="1" spc="-1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Сортавальского </a:t>
            </a:r>
            <a:r>
              <a:rPr sz="800" b="1" spc="-165" dirty="0">
                <a:latin typeface="Calibri"/>
                <a:cs typeface="Calibri"/>
              </a:rPr>
              <a:t> </a:t>
            </a:r>
            <a:r>
              <a:rPr sz="800" b="1" dirty="0" err="1">
                <a:latin typeface="Calibri"/>
                <a:cs typeface="Calibri"/>
              </a:rPr>
              <a:t>мун</a:t>
            </a:r>
            <a:r>
              <a:rPr sz="800" b="1" spc="-5" dirty="0" err="1">
                <a:latin typeface="Calibri"/>
                <a:cs typeface="Calibri"/>
              </a:rPr>
              <a:t>и</a:t>
            </a:r>
            <a:r>
              <a:rPr sz="800" b="1" dirty="0" err="1">
                <a:latin typeface="Calibri"/>
                <a:cs typeface="Calibri"/>
              </a:rPr>
              <a:t>ц</a:t>
            </a:r>
            <a:r>
              <a:rPr sz="800" b="1" spc="-5" dirty="0" err="1">
                <a:latin typeface="Calibri"/>
                <a:cs typeface="Calibri"/>
              </a:rPr>
              <a:t>и</a:t>
            </a:r>
            <a:r>
              <a:rPr sz="800" b="1" dirty="0" err="1">
                <a:latin typeface="Calibri"/>
                <a:cs typeface="Calibri"/>
              </a:rPr>
              <a:t>па</a:t>
            </a:r>
            <a:r>
              <a:rPr sz="800" b="1" spc="-5" dirty="0" err="1">
                <a:latin typeface="Calibri"/>
                <a:cs typeface="Calibri"/>
              </a:rPr>
              <a:t>л</a:t>
            </a:r>
            <a:r>
              <a:rPr sz="800" b="1" dirty="0" err="1">
                <a:latin typeface="Calibri"/>
                <a:cs typeface="Calibri"/>
              </a:rPr>
              <a:t>ьного</a:t>
            </a:r>
            <a:r>
              <a:rPr sz="800" b="1" spc="-35" dirty="0">
                <a:latin typeface="Calibri"/>
                <a:cs typeface="Calibri"/>
              </a:rPr>
              <a:t> </a:t>
            </a:r>
            <a:r>
              <a:rPr lang="ru-RU" sz="800" b="1" dirty="0" smtClean="0">
                <a:latin typeface="Calibri"/>
                <a:cs typeface="Calibri"/>
              </a:rPr>
              <a:t>ОКРУГ</a:t>
            </a:r>
            <a:r>
              <a:rPr sz="800" b="1" dirty="0" smtClean="0">
                <a:latin typeface="Calibri"/>
                <a:cs typeface="Calibri"/>
              </a:rPr>
              <a:t>а</a:t>
            </a:r>
            <a:r>
              <a:rPr sz="800" b="1" spc="-15" dirty="0" smtClean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(</a:t>
            </a:r>
            <a:r>
              <a:rPr sz="800" b="1" spc="5" dirty="0">
                <a:latin typeface="Calibri"/>
                <a:cs typeface="Calibri"/>
              </a:rPr>
              <a:t>н</a:t>
            </a:r>
            <a:r>
              <a:rPr sz="800" b="1" dirty="0">
                <a:latin typeface="Calibri"/>
                <a:cs typeface="Calibri"/>
              </a:rPr>
              <a:t>а</a:t>
            </a:r>
            <a:r>
              <a:rPr sz="800" b="1" spc="-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об</a:t>
            </a:r>
            <a:r>
              <a:rPr sz="800" b="1" spc="-5" dirty="0">
                <a:latin typeface="Calibri"/>
                <a:cs typeface="Calibri"/>
              </a:rPr>
              <a:t>щ</a:t>
            </a:r>
            <a:r>
              <a:rPr sz="800" b="1" dirty="0">
                <a:latin typeface="Calibri"/>
                <a:cs typeface="Calibri"/>
              </a:rPr>
              <a:t>е</a:t>
            </a:r>
            <a:r>
              <a:rPr sz="800" b="1" spc="-5" dirty="0">
                <a:latin typeface="Calibri"/>
                <a:cs typeface="Calibri"/>
              </a:rPr>
              <a:t>ств</a:t>
            </a:r>
            <a:r>
              <a:rPr sz="800" b="1" dirty="0">
                <a:latin typeface="Calibri"/>
                <a:cs typeface="Calibri"/>
              </a:rPr>
              <a:t>енных</a:t>
            </a:r>
            <a:r>
              <a:rPr sz="800" b="1" spc="-6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нача</a:t>
            </a:r>
            <a:r>
              <a:rPr sz="800" b="1" spc="-5" dirty="0">
                <a:latin typeface="Calibri"/>
                <a:cs typeface="Calibri"/>
              </a:rPr>
              <a:t>л</a:t>
            </a:r>
            <a:r>
              <a:rPr sz="800" b="1" dirty="0">
                <a:latin typeface="Calibri"/>
                <a:cs typeface="Calibri"/>
              </a:rPr>
              <a:t>ах)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Адрес: г.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Сортавала,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ул.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Комсомольская,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д.8.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800" spc="-5" dirty="0">
                <a:latin typeface="Calibri"/>
                <a:cs typeface="Calibri"/>
              </a:rPr>
              <a:t>Руководитель: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Алешина</a:t>
            </a:r>
            <a:r>
              <a:rPr sz="800" spc="-5" dirty="0">
                <a:latin typeface="Calibri"/>
                <a:cs typeface="Calibri"/>
              </a:rPr>
              <a:t> Ксения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Олеговна тел.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(8921)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461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07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06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4635753" y="1923034"/>
            <a:ext cx="3916679" cy="2538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 marR="1066165">
              <a:lnSpc>
                <a:spcPct val="100000"/>
              </a:lnSpc>
              <a:spcBef>
                <a:spcPts val="100"/>
              </a:spcBef>
            </a:pPr>
            <a:r>
              <a:rPr sz="800" b="1" spc="-5" dirty="0">
                <a:latin typeface="Calibri"/>
                <a:cs typeface="Calibri"/>
              </a:rPr>
              <a:t>Гарантийный</a:t>
            </a:r>
            <a:r>
              <a:rPr sz="800" b="1" spc="-1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фонд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Республики</a:t>
            </a:r>
            <a:r>
              <a:rPr sz="800" b="1" spc="-4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Карелия</a:t>
            </a:r>
            <a:r>
              <a:rPr sz="800" b="1" spc="-1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(фонд</a:t>
            </a:r>
            <a:r>
              <a:rPr sz="800" b="1" spc="-4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поручительств): </a:t>
            </a:r>
            <a:r>
              <a:rPr sz="800" b="1" spc="-16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Адрес: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РК,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г.Петрозаводск</a:t>
            </a:r>
            <a:r>
              <a:rPr sz="800" spc="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,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наб.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Гюллинга</a:t>
            </a:r>
            <a:r>
              <a:rPr sz="800" spc="1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,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д.</a:t>
            </a:r>
            <a:r>
              <a:rPr sz="800" dirty="0">
                <a:latin typeface="Calibri"/>
                <a:cs typeface="Calibri"/>
              </a:rPr>
              <a:t> 11,</a:t>
            </a:r>
            <a:r>
              <a:rPr sz="800" spc="-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оф.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17 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Телефон: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8142-67-20-61;</a:t>
            </a:r>
            <a:endParaRPr sz="800" dirty="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</a:pPr>
            <a:r>
              <a:rPr sz="800" dirty="0">
                <a:latin typeface="Calibri"/>
                <a:cs typeface="Calibri"/>
              </a:rPr>
              <a:t>E-mail: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3"/>
              </a:rPr>
              <a:t>gar.fond@yandex.ru</a:t>
            </a:r>
            <a:r>
              <a:rPr sz="800" spc="-5" dirty="0">
                <a:latin typeface="Calibri"/>
                <a:cs typeface="Calibri"/>
              </a:rPr>
              <a:t>;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  <a:hlinkClick r:id="rId14"/>
              </a:rPr>
              <a:t>http://garfond.karelia.ru</a:t>
            </a:r>
            <a:endParaRPr sz="800" dirty="0">
              <a:latin typeface="Calibri"/>
              <a:cs typeface="Calibri"/>
            </a:endParaRPr>
          </a:p>
          <a:p>
            <a:pPr marL="28575" marR="5080">
              <a:lnSpc>
                <a:spcPct val="100000"/>
              </a:lnSpc>
              <a:spcBef>
                <a:spcPts val="475"/>
              </a:spcBef>
            </a:pPr>
            <a:r>
              <a:rPr sz="800" b="1" dirty="0">
                <a:latin typeface="Calibri"/>
                <a:cs typeface="Calibri"/>
              </a:rPr>
              <a:t>Рег</a:t>
            </a:r>
            <a:r>
              <a:rPr sz="800" b="1" spc="-5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о</a:t>
            </a:r>
            <a:r>
              <a:rPr sz="800" b="1" spc="5" dirty="0">
                <a:latin typeface="Calibri"/>
                <a:cs typeface="Calibri"/>
              </a:rPr>
              <a:t>н</a:t>
            </a:r>
            <a:r>
              <a:rPr sz="800" b="1" dirty="0">
                <a:latin typeface="Calibri"/>
                <a:cs typeface="Calibri"/>
              </a:rPr>
              <a:t>а</a:t>
            </a:r>
            <a:r>
              <a:rPr sz="800" b="1" spc="-5" dirty="0">
                <a:latin typeface="Calibri"/>
                <a:cs typeface="Calibri"/>
              </a:rPr>
              <a:t>л</a:t>
            </a:r>
            <a:r>
              <a:rPr sz="800" b="1" dirty="0">
                <a:latin typeface="Calibri"/>
                <a:cs typeface="Calibri"/>
              </a:rPr>
              <a:t>ьный</a:t>
            </a:r>
            <a:r>
              <a:rPr sz="800" b="1" spc="-2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центр</a:t>
            </a:r>
            <a:r>
              <a:rPr sz="800" b="1" spc="-4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к</a:t>
            </a:r>
            <a:r>
              <a:rPr sz="800" b="1" spc="-5" dirty="0">
                <a:latin typeface="Calibri"/>
                <a:cs typeface="Calibri"/>
              </a:rPr>
              <a:t>о</a:t>
            </a:r>
            <a:r>
              <a:rPr sz="800" b="1" dirty="0">
                <a:latin typeface="Calibri"/>
                <a:cs typeface="Calibri"/>
              </a:rPr>
              <a:t>орд</a:t>
            </a:r>
            <a:r>
              <a:rPr sz="800" b="1" spc="-5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нац</a:t>
            </a:r>
            <a:r>
              <a:rPr sz="800" b="1" spc="-5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и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поддер</a:t>
            </a:r>
            <a:r>
              <a:rPr sz="800" b="1" spc="-5" dirty="0">
                <a:latin typeface="Calibri"/>
                <a:cs typeface="Calibri"/>
              </a:rPr>
              <a:t>ж</a:t>
            </a:r>
            <a:r>
              <a:rPr sz="800" b="1" dirty="0">
                <a:latin typeface="Calibri"/>
                <a:cs typeface="Calibri"/>
              </a:rPr>
              <a:t>ки</a:t>
            </a:r>
            <a:r>
              <a:rPr sz="800" b="1" spc="-3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э</a:t>
            </a:r>
            <a:r>
              <a:rPr sz="800" b="1" dirty="0">
                <a:latin typeface="Calibri"/>
                <a:cs typeface="Calibri"/>
              </a:rPr>
              <a:t>кспортн</a:t>
            </a:r>
            <a:r>
              <a:rPr sz="800" b="1" spc="5" dirty="0">
                <a:latin typeface="Calibri"/>
                <a:cs typeface="Calibri"/>
              </a:rPr>
              <a:t>о-</a:t>
            </a:r>
            <a:r>
              <a:rPr sz="800" b="1" dirty="0">
                <a:latin typeface="Calibri"/>
                <a:cs typeface="Calibri"/>
              </a:rPr>
              <a:t>о</a:t>
            </a:r>
            <a:r>
              <a:rPr sz="800" b="1" spc="-15" dirty="0">
                <a:latin typeface="Calibri"/>
                <a:cs typeface="Calibri"/>
              </a:rPr>
              <a:t>р</a:t>
            </a:r>
            <a:r>
              <a:rPr sz="800" b="1" spc="-5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е</a:t>
            </a:r>
            <a:r>
              <a:rPr sz="800" b="1" spc="-10" dirty="0">
                <a:latin typeface="Calibri"/>
                <a:cs typeface="Calibri"/>
              </a:rPr>
              <a:t>н</a:t>
            </a:r>
            <a:r>
              <a:rPr sz="800" b="1" dirty="0">
                <a:latin typeface="Calibri"/>
                <a:cs typeface="Calibri"/>
              </a:rPr>
              <a:t>т</a:t>
            </a:r>
            <a:r>
              <a:rPr sz="800" b="1" spc="-10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ров</a:t>
            </a:r>
            <a:r>
              <a:rPr sz="800" b="1" spc="-5" dirty="0">
                <a:latin typeface="Calibri"/>
                <a:cs typeface="Calibri"/>
              </a:rPr>
              <a:t>а</a:t>
            </a:r>
            <a:r>
              <a:rPr sz="800" b="1" dirty="0">
                <a:latin typeface="Calibri"/>
                <a:cs typeface="Calibri"/>
              </a:rPr>
              <a:t>н</a:t>
            </a:r>
            <a:r>
              <a:rPr sz="800" b="1" spc="-10" dirty="0">
                <a:latin typeface="Calibri"/>
                <a:cs typeface="Calibri"/>
              </a:rPr>
              <a:t>н</a:t>
            </a:r>
            <a:r>
              <a:rPr sz="800" b="1" dirty="0">
                <a:latin typeface="Calibri"/>
                <a:cs typeface="Calibri"/>
              </a:rPr>
              <a:t>ых</a:t>
            </a:r>
            <a:r>
              <a:rPr sz="800" b="1" spc="-50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с</a:t>
            </a:r>
            <a:r>
              <a:rPr sz="800" b="1" dirty="0">
                <a:latin typeface="Calibri"/>
                <a:cs typeface="Calibri"/>
              </a:rPr>
              <a:t>уб</a:t>
            </a:r>
            <a:r>
              <a:rPr sz="800" b="1" spc="-5" dirty="0">
                <a:latin typeface="Calibri"/>
                <a:cs typeface="Calibri"/>
              </a:rPr>
              <a:t>ъ</a:t>
            </a:r>
            <a:r>
              <a:rPr sz="800" b="1" dirty="0">
                <a:latin typeface="Calibri"/>
                <a:cs typeface="Calibri"/>
              </a:rPr>
              <a:t>ек</a:t>
            </a:r>
            <a:r>
              <a:rPr sz="800" b="1" spc="-5" dirty="0">
                <a:latin typeface="Calibri"/>
                <a:cs typeface="Calibri"/>
              </a:rPr>
              <a:t>т</a:t>
            </a:r>
            <a:r>
              <a:rPr sz="800" b="1" dirty="0">
                <a:latin typeface="Calibri"/>
                <a:cs typeface="Calibri"/>
              </a:rPr>
              <a:t>ов  малого</a:t>
            </a:r>
            <a:r>
              <a:rPr sz="800" b="1" spc="-2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и</a:t>
            </a:r>
            <a:r>
              <a:rPr sz="800" b="1" spc="-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среднего</a:t>
            </a:r>
            <a:r>
              <a:rPr sz="800" b="1" spc="-5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предпринимательства:</a:t>
            </a:r>
            <a:endParaRPr sz="800" dirty="0">
              <a:latin typeface="Calibri"/>
              <a:cs typeface="Calibri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800" spc="-5" dirty="0">
                <a:latin typeface="Calibri"/>
                <a:cs typeface="Calibri"/>
              </a:rPr>
              <a:t>Адрес: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185031,</a:t>
            </a:r>
            <a:r>
              <a:rPr sz="800" spc="-4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г.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Петрозаводск,</a:t>
            </a:r>
            <a:r>
              <a:rPr sz="800" spc="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наб.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Гюллинга, 11</a:t>
            </a:r>
          </a:p>
          <a:p>
            <a:pPr marL="28575" marR="940435">
              <a:lnSpc>
                <a:spcPct val="95200"/>
              </a:lnSpc>
              <a:spcBef>
                <a:spcPts val="45"/>
              </a:spcBef>
            </a:pPr>
            <a:r>
              <a:rPr sz="800" spc="-5" dirty="0">
                <a:latin typeface="Calibri"/>
                <a:cs typeface="Calibri"/>
              </a:rPr>
              <a:t>Телефон: (8142)672064; </a:t>
            </a:r>
            <a:r>
              <a:rPr sz="800" dirty="0">
                <a:latin typeface="Calibri"/>
                <a:cs typeface="Calibri"/>
              </a:rPr>
              <a:t>E-mail: </a:t>
            </a:r>
            <a:r>
              <a:rPr sz="800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5"/>
              </a:rPr>
              <a:t>exportrk@mail.ru</a:t>
            </a:r>
            <a:r>
              <a:rPr sz="800" spc="-5" dirty="0">
                <a:latin typeface="Calibri"/>
                <a:cs typeface="Calibri"/>
              </a:rPr>
              <a:t>, </a:t>
            </a:r>
            <a:r>
              <a:rPr sz="800" spc="-5" dirty="0">
                <a:latin typeface="Calibri"/>
                <a:cs typeface="Calibri"/>
                <a:hlinkClick r:id="rId16"/>
              </a:rPr>
              <a:t>http://export10.ru/ </a:t>
            </a:r>
            <a:r>
              <a:rPr sz="800" spc="-17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Инвестиционный портал Республики Карелия: </a:t>
            </a:r>
            <a:r>
              <a:rPr sz="800" b="1" spc="5" dirty="0">
                <a:latin typeface="Calibri"/>
                <a:cs typeface="Calibri"/>
              </a:rPr>
              <a:t> </a:t>
            </a:r>
            <a:r>
              <a:rPr sz="800" b="1" u="sng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17"/>
              </a:rPr>
              <a:t>http://kareliainvest.ru/</a:t>
            </a:r>
            <a:endParaRPr sz="800" dirty="0">
              <a:latin typeface="Calibri"/>
              <a:cs typeface="Calibri"/>
            </a:endParaRPr>
          </a:p>
          <a:p>
            <a:pPr marL="17145">
              <a:lnSpc>
                <a:spcPct val="100000"/>
              </a:lnSpc>
              <a:spcBef>
                <a:spcPts val="30"/>
              </a:spcBef>
            </a:pPr>
            <a:r>
              <a:rPr sz="800" b="1" dirty="0">
                <a:latin typeface="Calibri"/>
                <a:cs typeface="Calibri"/>
              </a:rPr>
              <a:t>Центр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подде</a:t>
            </a:r>
            <a:r>
              <a:rPr sz="800" b="1" spc="-15" dirty="0">
                <a:latin typeface="Calibri"/>
                <a:cs typeface="Calibri"/>
              </a:rPr>
              <a:t>р</a:t>
            </a:r>
            <a:r>
              <a:rPr sz="800" b="1" spc="-5" dirty="0">
                <a:latin typeface="Calibri"/>
                <a:cs typeface="Calibri"/>
              </a:rPr>
              <a:t>ж</a:t>
            </a:r>
            <a:r>
              <a:rPr sz="800" b="1" dirty="0">
                <a:latin typeface="Calibri"/>
                <a:cs typeface="Calibri"/>
              </a:rPr>
              <a:t>ки</a:t>
            </a:r>
            <a:r>
              <a:rPr sz="800" b="1" spc="-3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предп</a:t>
            </a:r>
            <a:r>
              <a:rPr sz="800" b="1" spc="-15" dirty="0">
                <a:latin typeface="Calibri"/>
                <a:cs typeface="Calibri"/>
              </a:rPr>
              <a:t>р</a:t>
            </a:r>
            <a:r>
              <a:rPr sz="800" b="1" spc="-5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н</a:t>
            </a:r>
            <a:r>
              <a:rPr sz="800" b="1" spc="-5" dirty="0">
                <a:latin typeface="Calibri"/>
                <a:cs typeface="Calibri"/>
              </a:rPr>
              <a:t>и</a:t>
            </a:r>
            <a:r>
              <a:rPr sz="800" b="1" dirty="0">
                <a:latin typeface="Calibri"/>
                <a:cs typeface="Calibri"/>
              </a:rPr>
              <a:t>ма</a:t>
            </a:r>
            <a:r>
              <a:rPr sz="800" b="1" spc="-5" dirty="0">
                <a:latin typeface="Calibri"/>
                <a:cs typeface="Calibri"/>
              </a:rPr>
              <a:t>т</a:t>
            </a:r>
            <a:r>
              <a:rPr sz="800" b="1" dirty="0">
                <a:latin typeface="Calibri"/>
                <a:cs typeface="Calibri"/>
              </a:rPr>
              <a:t>е</a:t>
            </a:r>
            <a:r>
              <a:rPr sz="800" b="1" spc="-5" dirty="0">
                <a:latin typeface="Calibri"/>
                <a:cs typeface="Calibri"/>
              </a:rPr>
              <a:t>л</a:t>
            </a:r>
            <a:r>
              <a:rPr sz="800" b="1" dirty="0">
                <a:latin typeface="Calibri"/>
                <a:cs typeface="Calibri"/>
              </a:rPr>
              <a:t>ьс</a:t>
            </a:r>
            <a:r>
              <a:rPr sz="800" b="1" spc="-5" dirty="0">
                <a:latin typeface="Calibri"/>
                <a:cs typeface="Calibri"/>
              </a:rPr>
              <a:t>т</a:t>
            </a:r>
            <a:r>
              <a:rPr sz="800" b="1" dirty="0">
                <a:latin typeface="Calibri"/>
                <a:cs typeface="Calibri"/>
              </a:rPr>
              <a:t>ва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Ре</a:t>
            </a:r>
            <a:r>
              <a:rPr sz="800" b="1" spc="-5" dirty="0">
                <a:latin typeface="Calibri"/>
                <a:cs typeface="Calibri"/>
              </a:rPr>
              <a:t>с</a:t>
            </a:r>
            <a:r>
              <a:rPr sz="800" b="1" dirty="0">
                <a:latin typeface="Calibri"/>
                <a:cs typeface="Calibri"/>
              </a:rPr>
              <a:t>пуб</a:t>
            </a:r>
            <a:r>
              <a:rPr sz="800" b="1" spc="-5" dirty="0">
                <a:latin typeface="Calibri"/>
                <a:cs typeface="Calibri"/>
              </a:rPr>
              <a:t>ли</a:t>
            </a:r>
            <a:r>
              <a:rPr sz="800" b="1" dirty="0">
                <a:latin typeface="Calibri"/>
                <a:cs typeface="Calibri"/>
              </a:rPr>
              <a:t>ки</a:t>
            </a:r>
            <a:r>
              <a:rPr sz="800" b="1" spc="-2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Каре</a:t>
            </a:r>
            <a:r>
              <a:rPr sz="800" b="1" spc="-5" dirty="0">
                <a:latin typeface="Calibri"/>
                <a:cs typeface="Calibri"/>
              </a:rPr>
              <a:t>ли</a:t>
            </a:r>
            <a:r>
              <a:rPr sz="800" b="1" dirty="0">
                <a:latin typeface="Calibri"/>
                <a:cs typeface="Calibri"/>
              </a:rPr>
              <a:t>я</a:t>
            </a:r>
            <a:endParaRPr sz="800" dirty="0">
              <a:latin typeface="Calibri"/>
              <a:cs typeface="Calibri"/>
            </a:endParaRPr>
          </a:p>
          <a:p>
            <a:pPr marL="17145" marR="1602740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Адрес: </a:t>
            </a:r>
            <a:r>
              <a:rPr sz="800" dirty="0">
                <a:latin typeface="Calibri"/>
                <a:cs typeface="Calibri"/>
              </a:rPr>
              <a:t>г. </a:t>
            </a:r>
            <a:r>
              <a:rPr sz="800" spc="-5" dirty="0">
                <a:latin typeface="Calibri"/>
                <a:cs typeface="Calibri"/>
              </a:rPr>
              <a:t>Петрозаводск, </a:t>
            </a:r>
            <a:r>
              <a:rPr sz="800" dirty="0">
                <a:latin typeface="Calibri"/>
                <a:cs typeface="Calibri"/>
              </a:rPr>
              <a:t>наб. Гюллинга, </a:t>
            </a:r>
            <a:r>
              <a:rPr sz="800" spc="-5" dirty="0">
                <a:latin typeface="Calibri"/>
                <a:cs typeface="Calibri"/>
              </a:rPr>
              <a:t>д.11, </a:t>
            </a:r>
            <a:r>
              <a:rPr sz="800" dirty="0">
                <a:latin typeface="Calibri"/>
                <a:cs typeface="Calibri"/>
              </a:rPr>
              <a:t>офис 16 </a:t>
            </a:r>
            <a:r>
              <a:rPr sz="800" spc="-17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Т</a:t>
            </a:r>
            <a:r>
              <a:rPr sz="800" spc="-5" dirty="0">
                <a:latin typeface="Calibri"/>
                <a:cs typeface="Calibri"/>
              </a:rPr>
              <a:t>ел.</a:t>
            </a:r>
            <a:r>
              <a:rPr sz="800" dirty="0">
                <a:latin typeface="Calibri"/>
                <a:cs typeface="Calibri"/>
              </a:rPr>
              <a:t>.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+</a:t>
            </a:r>
            <a:r>
              <a:rPr sz="800" dirty="0">
                <a:latin typeface="Calibri"/>
                <a:cs typeface="Calibri"/>
              </a:rPr>
              <a:t>7</a:t>
            </a:r>
            <a:r>
              <a:rPr sz="800" spc="-5" dirty="0">
                <a:latin typeface="Calibri"/>
                <a:cs typeface="Calibri"/>
              </a:rPr>
              <a:t>(</a:t>
            </a:r>
            <a:r>
              <a:rPr sz="800" dirty="0">
                <a:latin typeface="Calibri"/>
                <a:cs typeface="Calibri"/>
              </a:rPr>
              <a:t>8142)</a:t>
            </a:r>
            <a:r>
              <a:rPr sz="800" spc="-5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67</a:t>
            </a:r>
            <a:r>
              <a:rPr sz="800" spc="5" dirty="0">
                <a:latin typeface="Calibri"/>
                <a:cs typeface="Calibri"/>
              </a:rPr>
              <a:t>-</a:t>
            </a:r>
            <a:r>
              <a:rPr sz="800" dirty="0">
                <a:latin typeface="Calibri"/>
                <a:cs typeface="Calibri"/>
              </a:rPr>
              <a:t>20</a:t>
            </a:r>
            <a:r>
              <a:rPr sz="800" spc="5" dirty="0">
                <a:latin typeface="Calibri"/>
                <a:cs typeface="Calibri"/>
              </a:rPr>
              <a:t>-</a:t>
            </a:r>
            <a:r>
              <a:rPr sz="800" spc="-15" dirty="0">
                <a:latin typeface="Calibri"/>
                <a:cs typeface="Calibri"/>
              </a:rPr>
              <a:t>3</a:t>
            </a:r>
            <a:r>
              <a:rPr sz="800" dirty="0">
                <a:latin typeface="Calibri"/>
                <a:cs typeface="Calibri"/>
              </a:rPr>
              <a:t>3</a:t>
            </a:r>
          </a:p>
          <a:p>
            <a:pPr marL="17145">
              <a:lnSpc>
                <a:spcPts val="869"/>
              </a:lnSpc>
            </a:pPr>
            <a:r>
              <a:rPr sz="800" b="1" dirty="0">
                <a:latin typeface="Calibri"/>
                <a:cs typeface="Calibri"/>
              </a:rPr>
              <a:t>Комитет</a:t>
            </a:r>
            <a:r>
              <a:rPr sz="800" b="1" spc="-2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по</a:t>
            </a:r>
            <a:r>
              <a:rPr sz="800" b="1" spc="-5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экономике</a:t>
            </a:r>
            <a:r>
              <a:rPr sz="800" b="1" spc="-1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Администрации</a:t>
            </a:r>
            <a:r>
              <a:rPr sz="800" b="1" spc="5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Сортавальского</a:t>
            </a:r>
            <a:r>
              <a:rPr sz="800" b="1" spc="10" dirty="0">
                <a:latin typeface="Calibri"/>
                <a:cs typeface="Calibri"/>
              </a:rPr>
              <a:t> </a:t>
            </a:r>
            <a:r>
              <a:rPr sz="800" b="1" dirty="0" err="1">
                <a:latin typeface="Calibri"/>
                <a:cs typeface="Calibri"/>
              </a:rPr>
              <a:t>муниципального</a:t>
            </a:r>
            <a:r>
              <a:rPr sz="800" b="1" spc="-25" dirty="0">
                <a:latin typeface="Calibri"/>
                <a:cs typeface="Calibri"/>
              </a:rPr>
              <a:t> </a:t>
            </a:r>
            <a:r>
              <a:rPr lang="ru-RU" sz="800" b="1" dirty="0" smtClean="0">
                <a:latin typeface="Calibri"/>
                <a:cs typeface="Calibri"/>
              </a:rPr>
              <a:t>ОКРУГ</a:t>
            </a:r>
            <a:r>
              <a:rPr sz="800" b="1" dirty="0" smtClean="0">
                <a:latin typeface="Calibri"/>
                <a:cs typeface="Calibri"/>
              </a:rPr>
              <a:t>а</a:t>
            </a:r>
            <a:endParaRPr sz="800" dirty="0">
              <a:latin typeface="Calibri"/>
              <a:cs typeface="Calibri"/>
            </a:endParaRPr>
          </a:p>
          <a:p>
            <a:pPr marL="17145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Адрес: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Республика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Карелия,</a:t>
            </a:r>
            <a:r>
              <a:rPr sz="800" spc="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г.</a:t>
            </a:r>
            <a:r>
              <a:rPr sz="800" spc="-5" dirty="0">
                <a:latin typeface="Calibri"/>
                <a:cs typeface="Calibri"/>
              </a:rPr>
              <a:t> Сортавала,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пл.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Кирова,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11,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каб.27</a:t>
            </a:r>
          </a:p>
          <a:p>
            <a:pPr marL="17145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Тел.:</a:t>
            </a:r>
            <a:r>
              <a:rPr sz="80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(81430)4-61-91,</a:t>
            </a:r>
            <a:r>
              <a:rPr sz="800" spc="-4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E-mail: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b="1" u="sng" spc="-5" dirty="0">
                <a:solidFill>
                  <a:srgbClr val="1708DF"/>
                </a:solidFill>
                <a:uFill>
                  <a:solidFill>
                    <a:srgbClr val="1708DF"/>
                  </a:solidFill>
                </a:uFill>
                <a:latin typeface="Calibri"/>
                <a:cs typeface="Calibri"/>
                <a:hlinkClick r:id="rId18"/>
              </a:rPr>
              <a:t>ekonom@onego.ru</a:t>
            </a:r>
            <a:r>
              <a:rPr sz="800" b="1" spc="-30" dirty="0">
                <a:solidFill>
                  <a:srgbClr val="1708DF"/>
                </a:solidFill>
                <a:latin typeface="Calibri"/>
                <a:cs typeface="Calibri"/>
                <a:hlinkClick r:id="rId18"/>
              </a:rPr>
              <a:t> </a:t>
            </a:r>
            <a:r>
              <a:rPr sz="800" b="1" dirty="0">
                <a:solidFill>
                  <a:srgbClr val="1708DF"/>
                </a:solidFill>
                <a:latin typeface="Calibri"/>
                <a:cs typeface="Calibri"/>
              </a:rPr>
              <a:t>,</a:t>
            </a:r>
            <a:r>
              <a:rPr sz="800" b="1" spc="10" dirty="0">
                <a:solidFill>
                  <a:srgbClr val="1708DF"/>
                </a:solidFill>
                <a:latin typeface="Calibri"/>
                <a:cs typeface="Calibri"/>
              </a:rPr>
              <a:t> </a:t>
            </a:r>
            <a:r>
              <a:rPr sz="800" b="1" u="sng" spc="-5" dirty="0">
                <a:solidFill>
                  <a:srgbClr val="1708DF"/>
                </a:solidFill>
                <a:uFill>
                  <a:solidFill>
                    <a:srgbClr val="1708DF"/>
                  </a:solidFill>
                </a:uFill>
                <a:latin typeface="Calibri"/>
                <a:cs typeface="Calibri"/>
              </a:rPr>
              <a:t>http://сортавала.рф</a:t>
            </a:r>
            <a:r>
              <a:rPr sz="800" spc="-5" dirty="0">
                <a:latin typeface="Calibri"/>
                <a:cs typeface="Calibri"/>
              </a:rPr>
              <a:t>.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800" b="1" dirty="0">
                <a:latin typeface="Calibri"/>
                <a:cs typeface="Calibri"/>
              </a:rPr>
              <a:t>Инвестиционный</a:t>
            </a:r>
            <a:r>
              <a:rPr sz="800" b="1" spc="-30" dirty="0">
                <a:latin typeface="Calibri"/>
                <a:cs typeface="Calibri"/>
              </a:rPr>
              <a:t> </a:t>
            </a:r>
            <a:r>
              <a:rPr sz="800" b="1" dirty="0">
                <a:latin typeface="Calibri"/>
                <a:cs typeface="Calibri"/>
              </a:rPr>
              <a:t>уполномоченный</a:t>
            </a:r>
            <a:r>
              <a:rPr sz="800" b="1" spc="-40" dirty="0">
                <a:latin typeface="Calibri"/>
                <a:cs typeface="Calibri"/>
              </a:rPr>
              <a:t> </a:t>
            </a:r>
            <a:r>
              <a:rPr sz="800" b="1" spc="-5" dirty="0">
                <a:latin typeface="Calibri"/>
                <a:cs typeface="Calibri"/>
              </a:rPr>
              <a:t>Сортавальского </a:t>
            </a:r>
            <a:r>
              <a:rPr sz="800" b="1" dirty="0" err="1">
                <a:latin typeface="Calibri"/>
                <a:cs typeface="Calibri"/>
              </a:rPr>
              <a:t>муниципального</a:t>
            </a:r>
            <a:r>
              <a:rPr sz="800" b="1" spc="-40" dirty="0">
                <a:latin typeface="Calibri"/>
                <a:cs typeface="Calibri"/>
              </a:rPr>
              <a:t> </a:t>
            </a:r>
            <a:r>
              <a:rPr lang="ru-RU" sz="800" b="1" dirty="0" smtClean="0">
                <a:latin typeface="Calibri"/>
                <a:cs typeface="Calibri"/>
              </a:rPr>
              <a:t>ОКРУГ</a:t>
            </a:r>
            <a:r>
              <a:rPr sz="800" b="1" dirty="0" smtClean="0">
                <a:latin typeface="Calibri"/>
                <a:cs typeface="Calibri"/>
              </a:rPr>
              <a:t>а</a:t>
            </a:r>
            <a:endParaRPr sz="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latin typeface="Calibri"/>
                <a:cs typeface="Calibri"/>
              </a:rPr>
              <a:t>Щукина</a:t>
            </a:r>
            <a:r>
              <a:rPr sz="800" spc="-2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Лариса</a:t>
            </a:r>
            <a:r>
              <a:rPr sz="800" spc="-2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Юрьевна</a:t>
            </a:r>
          </a:p>
          <a:p>
            <a:pPr marL="12700" marR="1116965">
              <a:lnSpc>
                <a:spcPct val="100000"/>
              </a:lnSpc>
            </a:pPr>
            <a:r>
              <a:rPr sz="800" spc="-5" dirty="0">
                <a:latin typeface="Calibri"/>
                <a:cs typeface="Calibri"/>
              </a:rPr>
              <a:t>Адрес: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Республика</a:t>
            </a:r>
            <a:r>
              <a:rPr sz="800" spc="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Карелия,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г.</a:t>
            </a:r>
            <a:r>
              <a:rPr sz="800" spc="-5" dirty="0">
                <a:latin typeface="Calibri"/>
                <a:cs typeface="Calibri"/>
              </a:rPr>
              <a:t> Сортавала,</a:t>
            </a:r>
            <a:r>
              <a:rPr sz="800" spc="2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пл.</a:t>
            </a:r>
            <a:r>
              <a:rPr sz="800" spc="-10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Кирова,</a:t>
            </a:r>
            <a:r>
              <a:rPr sz="800" spc="3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11,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каб.14 </a:t>
            </a:r>
            <a:r>
              <a:rPr sz="800" spc="-165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Т</a:t>
            </a:r>
            <a:r>
              <a:rPr sz="800" spc="-5" dirty="0">
                <a:latin typeface="Calibri"/>
                <a:cs typeface="Calibri"/>
              </a:rPr>
              <a:t>ел</a:t>
            </a:r>
            <a:r>
              <a:rPr sz="800" dirty="0">
                <a:latin typeface="Calibri"/>
                <a:cs typeface="Calibri"/>
              </a:rPr>
              <a:t>:</a:t>
            </a:r>
            <a:r>
              <a:rPr sz="800" spc="-15" dirty="0">
                <a:latin typeface="Calibri"/>
                <a:cs typeface="Calibri"/>
              </a:rPr>
              <a:t> </a:t>
            </a:r>
            <a:r>
              <a:rPr sz="800" spc="-5" dirty="0">
                <a:latin typeface="Calibri"/>
                <a:cs typeface="Calibri"/>
              </a:rPr>
              <a:t>(</a:t>
            </a:r>
            <a:r>
              <a:rPr sz="800" dirty="0">
                <a:latin typeface="Calibri"/>
                <a:cs typeface="Calibri"/>
              </a:rPr>
              <a:t>81430)</a:t>
            </a:r>
            <a:r>
              <a:rPr sz="800" spc="-15" dirty="0">
                <a:latin typeface="Calibri"/>
                <a:cs typeface="Calibri"/>
              </a:rPr>
              <a:t>4</a:t>
            </a:r>
            <a:r>
              <a:rPr sz="800" spc="5" dirty="0">
                <a:latin typeface="Calibri"/>
                <a:cs typeface="Calibri"/>
              </a:rPr>
              <a:t>-</a:t>
            </a:r>
            <a:r>
              <a:rPr sz="800" spc="-15" dirty="0">
                <a:latin typeface="Calibri"/>
                <a:cs typeface="Calibri"/>
              </a:rPr>
              <a:t>53</a:t>
            </a:r>
            <a:r>
              <a:rPr sz="800" spc="5" dirty="0">
                <a:latin typeface="Calibri"/>
                <a:cs typeface="Calibri"/>
              </a:rPr>
              <a:t>-</a:t>
            </a:r>
            <a:r>
              <a:rPr sz="800" dirty="0">
                <a:latin typeface="Calibri"/>
                <a:cs typeface="Calibri"/>
              </a:rPr>
              <a:t>4</a:t>
            </a:r>
            <a:r>
              <a:rPr sz="800" spc="-15" dirty="0">
                <a:latin typeface="Calibri"/>
                <a:cs typeface="Calibri"/>
              </a:rPr>
              <a:t>2</a:t>
            </a:r>
            <a:r>
              <a:rPr sz="800" dirty="0">
                <a:latin typeface="Calibri"/>
                <a:cs typeface="Calibri"/>
              </a:rPr>
              <a:t>,</a:t>
            </a:r>
            <a:r>
              <a:rPr sz="800" spc="-50" dirty="0">
                <a:latin typeface="Calibri"/>
                <a:cs typeface="Calibri"/>
              </a:rPr>
              <a:t> </a:t>
            </a:r>
            <a:r>
              <a:rPr sz="800" dirty="0">
                <a:latin typeface="Calibri"/>
                <a:cs typeface="Calibri"/>
              </a:rPr>
              <a:t>E</a:t>
            </a:r>
            <a:r>
              <a:rPr sz="800" spc="5" dirty="0">
                <a:latin typeface="Calibri"/>
                <a:cs typeface="Calibri"/>
              </a:rPr>
              <a:t>-m</a:t>
            </a:r>
            <a:r>
              <a:rPr sz="800" dirty="0">
                <a:latin typeface="Calibri"/>
                <a:cs typeface="Calibri"/>
              </a:rPr>
              <a:t>a</a:t>
            </a:r>
            <a:r>
              <a:rPr sz="800" spc="-10" dirty="0">
                <a:latin typeface="Calibri"/>
                <a:cs typeface="Calibri"/>
              </a:rPr>
              <a:t>i</a:t>
            </a:r>
            <a:r>
              <a:rPr sz="800" spc="-5" dirty="0">
                <a:latin typeface="Calibri"/>
                <a:cs typeface="Calibri"/>
              </a:rPr>
              <a:t>l</a:t>
            </a:r>
            <a:r>
              <a:rPr sz="800" dirty="0">
                <a:latin typeface="Calibri"/>
                <a:cs typeface="Calibri"/>
              </a:rPr>
              <a:t>:</a:t>
            </a:r>
          </a:p>
        </p:txBody>
      </p:sp>
      <p:pic>
        <p:nvPicPr>
          <p:cNvPr id="20" name="object 20"/>
          <p:cNvPicPr/>
          <p:nvPr/>
        </p:nvPicPr>
        <p:blipFill>
          <a:blip cstate="print"/>
          <a:stretch>
            <a:fillRect/>
          </a:stretch>
        </p:blipFill>
        <p:spPr>
          <a:xfrm>
            <a:off x="4184650" y="185801"/>
            <a:ext cx="542925" cy="77470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472846" y="998982"/>
            <a:ext cx="8255000" cy="5181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26005" marR="5080" indent="-231394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Footlight MT Light" pitchFamily="18" charset="0"/>
                <a:cs typeface="Calibri"/>
              </a:rPr>
              <a:t>Инфраструктура</a:t>
            </a:r>
            <a:r>
              <a:rPr sz="1200" b="1" spc="-10" dirty="0">
                <a:latin typeface="Footlight MT Light" pitchFamily="18" charset="0"/>
                <a:cs typeface="Calibri"/>
              </a:rPr>
              <a:t> поддержки</a:t>
            </a:r>
            <a:r>
              <a:rPr sz="1200" b="1" spc="25" dirty="0"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latin typeface="Footlight MT Light" pitchFamily="18" charset="0"/>
                <a:cs typeface="Calibri"/>
              </a:rPr>
              <a:t>инвестиционной</a:t>
            </a:r>
            <a:r>
              <a:rPr sz="1200" b="1" spc="-25" dirty="0"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latin typeface="Footlight MT Light" pitchFamily="18" charset="0"/>
                <a:cs typeface="Calibri"/>
              </a:rPr>
              <a:t>и</a:t>
            </a:r>
            <a:r>
              <a:rPr sz="1200" b="1" spc="15" dirty="0"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latin typeface="Footlight MT Light" pitchFamily="18" charset="0"/>
                <a:cs typeface="Calibri"/>
              </a:rPr>
              <a:t>предпринимательской</a:t>
            </a:r>
            <a:r>
              <a:rPr sz="1200" b="1" spc="-15" dirty="0"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latin typeface="Footlight MT Light" pitchFamily="18" charset="0"/>
                <a:cs typeface="Calibri"/>
              </a:rPr>
              <a:t>деятельности</a:t>
            </a:r>
            <a:r>
              <a:rPr sz="1200" b="1" spc="-5" dirty="0">
                <a:latin typeface="Footlight MT Light" pitchFamily="18" charset="0"/>
                <a:cs typeface="Calibri"/>
              </a:rPr>
              <a:t> (перечень</a:t>
            </a:r>
            <a:r>
              <a:rPr sz="1200" b="1" spc="5" dirty="0"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latin typeface="Footlight MT Light" pitchFamily="18" charset="0"/>
                <a:cs typeface="Calibri"/>
              </a:rPr>
              <a:t>организаций,</a:t>
            </a:r>
            <a:r>
              <a:rPr sz="1200" b="1" spc="-15" dirty="0"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latin typeface="Footlight MT Light" pitchFamily="18" charset="0"/>
                <a:cs typeface="Calibri"/>
              </a:rPr>
              <a:t>оказывающих </a:t>
            </a:r>
            <a:r>
              <a:rPr sz="1200" b="1" spc="-254" dirty="0"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latin typeface="Footlight MT Light" pitchFamily="18" charset="0"/>
                <a:cs typeface="Calibri"/>
              </a:rPr>
              <a:t>поддержку</a:t>
            </a:r>
            <a:r>
              <a:rPr sz="1200" b="1" spc="-5" dirty="0"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latin typeface="Footlight MT Light" pitchFamily="18" charset="0"/>
                <a:cs typeface="Calibri"/>
              </a:rPr>
              <a:t>предпринимателям</a:t>
            </a:r>
            <a:r>
              <a:rPr sz="1200" b="1" spc="-35" dirty="0"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latin typeface="Footlight MT Light" pitchFamily="18" charset="0"/>
                <a:cs typeface="Calibri"/>
              </a:rPr>
              <a:t>и</a:t>
            </a:r>
            <a:r>
              <a:rPr sz="1200" b="1" spc="-5" dirty="0">
                <a:latin typeface="Footlight MT Light" pitchFamily="18" charset="0"/>
                <a:cs typeface="Calibri"/>
              </a:rPr>
              <a:t> инвесторам,</a:t>
            </a:r>
            <a:r>
              <a:rPr sz="1200" b="1" spc="-20" dirty="0">
                <a:latin typeface="Footlight MT Light" pitchFamily="18" charset="0"/>
                <a:cs typeface="Calibri"/>
              </a:rPr>
              <a:t> </a:t>
            </a:r>
            <a:r>
              <a:rPr sz="1200" b="1" spc="-5" dirty="0">
                <a:latin typeface="Footlight MT Light" pitchFamily="18" charset="0"/>
                <a:cs typeface="Calibri"/>
              </a:rPr>
              <a:t>сайтов)</a:t>
            </a:r>
            <a:endParaRPr sz="1200" dirty="0">
              <a:latin typeface="Footlight MT Light" pitchFamily="18" charset="0"/>
              <a:cs typeface="Calibri"/>
            </a:endParaRPr>
          </a:p>
          <a:p>
            <a:pPr marL="4191000">
              <a:lnSpc>
                <a:spcPct val="100000"/>
              </a:lnSpc>
              <a:spcBef>
                <a:spcPts val="35"/>
              </a:spcBef>
            </a:pPr>
            <a:r>
              <a:rPr sz="800" b="1" spc="-5" dirty="0">
                <a:latin typeface="Footlight MT Light" pitchFamily="18" charset="0"/>
                <a:cs typeface="Calibri"/>
              </a:rPr>
              <a:t>Би</a:t>
            </a:r>
            <a:r>
              <a:rPr sz="800" b="1" dirty="0">
                <a:latin typeface="Footlight MT Light" pitchFamily="18" charset="0"/>
                <a:cs typeface="Calibri"/>
              </a:rPr>
              <a:t>знес</a:t>
            </a:r>
            <a:r>
              <a:rPr sz="800" b="1" spc="5" dirty="0">
                <a:latin typeface="Footlight MT Light" pitchFamily="18" charset="0"/>
                <a:cs typeface="Calibri"/>
              </a:rPr>
              <a:t>-</a:t>
            </a:r>
            <a:r>
              <a:rPr sz="800" b="1" spc="-5" dirty="0">
                <a:latin typeface="Footlight MT Light" pitchFamily="18" charset="0"/>
                <a:cs typeface="Calibri"/>
              </a:rPr>
              <a:t>и</a:t>
            </a:r>
            <a:r>
              <a:rPr sz="800" b="1" dirty="0">
                <a:latin typeface="Footlight MT Light" pitchFamily="18" charset="0"/>
                <a:cs typeface="Calibri"/>
              </a:rPr>
              <a:t>нкуба</a:t>
            </a:r>
            <a:r>
              <a:rPr sz="800" b="1" spc="-5" dirty="0">
                <a:latin typeface="Footlight MT Light" pitchFamily="18" charset="0"/>
                <a:cs typeface="Calibri"/>
              </a:rPr>
              <a:t>т</a:t>
            </a:r>
            <a:r>
              <a:rPr sz="800" b="1" dirty="0">
                <a:latin typeface="Footlight MT Light" pitchFamily="18" charset="0"/>
                <a:cs typeface="Calibri"/>
              </a:rPr>
              <a:t>ор</a:t>
            </a:r>
            <a:r>
              <a:rPr sz="800" b="1" spc="-40" dirty="0">
                <a:latin typeface="Footlight MT Light" pitchFamily="18" charset="0"/>
                <a:cs typeface="Calibri"/>
              </a:rPr>
              <a:t> </a:t>
            </a:r>
            <a:r>
              <a:rPr sz="800" b="1" dirty="0">
                <a:latin typeface="Footlight MT Light" pitchFamily="18" charset="0"/>
                <a:cs typeface="Calibri"/>
              </a:rPr>
              <a:t>Ре</a:t>
            </a:r>
            <a:r>
              <a:rPr sz="800" b="1" spc="-5" dirty="0">
                <a:latin typeface="Footlight MT Light" pitchFamily="18" charset="0"/>
                <a:cs typeface="Calibri"/>
              </a:rPr>
              <a:t>с</a:t>
            </a:r>
            <a:r>
              <a:rPr sz="800" b="1" dirty="0">
                <a:latin typeface="Footlight MT Light" pitchFamily="18" charset="0"/>
                <a:cs typeface="Calibri"/>
              </a:rPr>
              <a:t>пуб</a:t>
            </a:r>
            <a:r>
              <a:rPr sz="800" b="1" spc="-5" dirty="0">
                <a:latin typeface="Footlight MT Light" pitchFamily="18" charset="0"/>
                <a:cs typeface="Calibri"/>
              </a:rPr>
              <a:t>ли</a:t>
            </a:r>
            <a:r>
              <a:rPr sz="800" b="1" dirty="0">
                <a:latin typeface="Footlight MT Light" pitchFamily="18" charset="0"/>
                <a:cs typeface="Calibri"/>
              </a:rPr>
              <a:t>ки</a:t>
            </a:r>
            <a:r>
              <a:rPr sz="800" b="1" spc="-35" dirty="0">
                <a:latin typeface="Footlight MT Light" pitchFamily="18" charset="0"/>
                <a:cs typeface="Calibri"/>
              </a:rPr>
              <a:t> </a:t>
            </a:r>
            <a:r>
              <a:rPr sz="800" b="1" dirty="0">
                <a:latin typeface="Footlight MT Light" pitchFamily="18" charset="0"/>
                <a:cs typeface="Calibri"/>
              </a:rPr>
              <a:t>Каре</a:t>
            </a:r>
            <a:r>
              <a:rPr sz="800" b="1" spc="-5" dirty="0">
                <a:latin typeface="Footlight MT Light" pitchFamily="18" charset="0"/>
                <a:cs typeface="Calibri"/>
              </a:rPr>
              <a:t>лия</a:t>
            </a:r>
            <a:r>
              <a:rPr sz="800" b="1" dirty="0">
                <a:latin typeface="Footlight MT Light" pitchFamily="18" charset="0"/>
                <a:cs typeface="Calibri"/>
              </a:rPr>
              <a:t>:</a:t>
            </a:r>
            <a:endParaRPr sz="800" dirty="0">
              <a:latin typeface="Footlight MT Light" pitchFamily="18" charset="0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06823" y="4955540"/>
            <a:ext cx="278130" cy="21145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60"/>
              </a:spcBef>
            </a:pPr>
            <a:fld id="{81D60167-4931-47E6-BA6A-407CBD079E47}" type="slidenum"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40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23" name="object 6"/>
          <p:cNvSpPr txBox="1"/>
          <p:nvPr/>
        </p:nvSpPr>
        <p:spPr>
          <a:xfrm>
            <a:off x="4776738" y="449425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2976" y="1779651"/>
            <a:ext cx="6161405" cy="1871980"/>
          </a:xfrm>
          <a:custGeom>
            <a:avLst/>
            <a:gdLst/>
            <a:ahLst/>
            <a:cxnLst/>
            <a:rect l="l" t="t" r="r" b="b"/>
            <a:pathLst>
              <a:path w="6161405" h="1871979">
                <a:moveTo>
                  <a:pt x="6161024" y="0"/>
                </a:moveTo>
                <a:lnTo>
                  <a:pt x="0" y="0"/>
                </a:lnTo>
                <a:lnTo>
                  <a:pt x="0" y="1871599"/>
                </a:lnTo>
                <a:lnTo>
                  <a:pt x="6161024" y="1871599"/>
                </a:lnTo>
                <a:lnTo>
                  <a:pt x="6161024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95078" y="2038350"/>
            <a:ext cx="5537200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marR="508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Инвестиционные  предложения  для инвесторов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7211" y="479277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81575"/>
            <a:ext cx="9144000" cy="161925"/>
          </a:xfrm>
          <a:custGeom>
            <a:avLst/>
            <a:gdLst/>
            <a:ahLst/>
            <a:cxnLst/>
            <a:rect l="l" t="t" r="r" b="b"/>
            <a:pathLst>
              <a:path w="9144000" h="161925">
                <a:moveTo>
                  <a:pt x="9144000" y="0"/>
                </a:moveTo>
                <a:lnTo>
                  <a:pt x="0" y="0"/>
                </a:lnTo>
                <a:lnTo>
                  <a:pt x="0" y="161925"/>
                </a:lnTo>
                <a:lnTo>
                  <a:pt x="9144000" y="1619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5050">
              <a:alpha val="6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3359"/>
            <a:ext cx="9144000" cy="9006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116512"/>
            <a:ext cx="9144000" cy="28575"/>
          </a:xfrm>
          <a:custGeom>
            <a:avLst/>
            <a:gdLst/>
            <a:ahLst/>
            <a:cxnLst/>
            <a:rect l="l" t="t" r="r" b="b"/>
            <a:pathLst>
              <a:path w="9144000" h="28575">
                <a:moveTo>
                  <a:pt x="0" y="28576"/>
                </a:moveTo>
                <a:lnTo>
                  <a:pt x="9144000" y="28576"/>
                </a:lnTo>
                <a:lnTo>
                  <a:pt x="9144000" y="0"/>
                </a:lnTo>
                <a:lnTo>
                  <a:pt x="0" y="0"/>
                </a:lnTo>
                <a:lnTo>
                  <a:pt x="0" y="285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5404120"/>
              </p:ext>
            </p:extLst>
          </p:nvPr>
        </p:nvGraphicFramePr>
        <p:xfrm>
          <a:off x="281292" y="1132801"/>
          <a:ext cx="5227319" cy="36649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8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389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44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R w="38100">
                      <a:solidFill>
                        <a:srgbClr val="EBEBEB"/>
                      </a:solidFill>
                      <a:prstDash val="solid"/>
                    </a:lnR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Строительство</a:t>
                      </a:r>
                      <a:r>
                        <a:rPr sz="1050" spc="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горнолыжного</a:t>
                      </a:r>
                      <a:r>
                        <a:rPr sz="1050" spc="2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комплекса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8100">
                      <a:solidFill>
                        <a:srgbClr val="EBEBEB"/>
                      </a:solidFill>
                      <a:prstDash val="solid"/>
                    </a:lnL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 marL="91440" marR="2127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ОТРАСЛЕВАЯ 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ПРИН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АД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ЛЕ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ЖН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ОС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ТЬ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области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спорта,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отдыха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развлечений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МЕСТО</a:t>
                      </a:r>
                      <a:r>
                        <a:rPr sz="900" b="1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6337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Республика Карелия, Хелюльское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городское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поселение, </a:t>
                      </a:r>
                      <a:r>
                        <a:rPr sz="1050" spc="-229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Пгт.Хелюля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9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СРОКИ</a:t>
                      </a:r>
                      <a:r>
                        <a:rPr sz="900" b="1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2018-2025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г.г.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99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ОБЪЕМ</a:t>
                      </a:r>
                      <a:r>
                        <a:rPr sz="900" b="1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ИНВЕСТИЦИЙ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От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млн.рублей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15274">
                <a:tc>
                  <a:txBody>
                    <a:bodyPr/>
                    <a:lstStyle/>
                    <a:p>
                      <a:pPr marL="91440" marR="844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КРАТКОЕ</a:t>
                      </a:r>
                      <a:r>
                        <a:rPr sz="900" b="1" spc="1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ОПИСАНИЕ </a:t>
                      </a:r>
                      <a:r>
                        <a:rPr sz="900" b="1" spc="-19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ПРОЕКТА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0645" algn="just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Естественные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природные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склоны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п.Хелюля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с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1950-х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годов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использовались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тренировок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проведения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соревнований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спортсменов-горнолыжников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спортивной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школы,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любителей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слалома.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Проект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подразумевает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проведение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работ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по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оборудованию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горы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современными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средствами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подъема,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строительство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у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подножия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горы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инфраструктуры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отдыха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и </a:t>
                      </a:r>
                      <a:r>
                        <a:rPr sz="1050" spc="-2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расположения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спортсменов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отдыхающих,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организация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различных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видов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зимнего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спортивного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отдыха.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4186173" y="565226"/>
            <a:ext cx="276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</a:t>
            </a:r>
            <a:r>
              <a:rPr sz="1000" dirty="0">
                <a:latin typeface="Calibri"/>
                <a:cs typeface="Calibri"/>
              </a:rPr>
              <a:t>Е</a:t>
            </a:r>
            <a:r>
              <a:rPr sz="1000" spc="-5" dirty="0">
                <a:latin typeface="Calibri"/>
                <a:cs typeface="Calibri"/>
              </a:rPr>
              <a:t>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5326" y="277812"/>
            <a:ext cx="538162" cy="7731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282185" y="4979314"/>
            <a:ext cx="23177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42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2" name="object 5"/>
          <p:cNvSpPr txBox="1"/>
          <p:nvPr/>
        </p:nvSpPr>
        <p:spPr>
          <a:xfrm>
            <a:off x="384012" y="565226"/>
            <a:ext cx="3386786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ПРЕДЛОЖЕНИЕ ДЛЯ ИНВЕСТОРА</a:t>
            </a:r>
          </a:p>
        </p:txBody>
      </p:sp>
      <p:sp>
        <p:nvSpPr>
          <p:cNvPr id="14" name="object 6"/>
          <p:cNvSpPr txBox="1"/>
          <p:nvPr/>
        </p:nvSpPr>
        <p:spPr>
          <a:xfrm>
            <a:off x="4759153" y="575594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81575"/>
            <a:ext cx="9144000" cy="161925"/>
          </a:xfrm>
          <a:custGeom>
            <a:avLst/>
            <a:gdLst/>
            <a:ahLst/>
            <a:cxnLst/>
            <a:rect l="l" t="t" r="r" b="b"/>
            <a:pathLst>
              <a:path w="9144000" h="161925">
                <a:moveTo>
                  <a:pt x="9144000" y="0"/>
                </a:moveTo>
                <a:lnTo>
                  <a:pt x="0" y="0"/>
                </a:lnTo>
                <a:lnTo>
                  <a:pt x="0" y="161925"/>
                </a:lnTo>
                <a:lnTo>
                  <a:pt x="9144000" y="1619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5050">
              <a:alpha val="6901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3359"/>
            <a:ext cx="9144000" cy="9006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116512"/>
            <a:ext cx="9144000" cy="28575"/>
          </a:xfrm>
          <a:custGeom>
            <a:avLst/>
            <a:gdLst/>
            <a:ahLst/>
            <a:cxnLst/>
            <a:rect l="l" t="t" r="r" b="b"/>
            <a:pathLst>
              <a:path w="9144000" h="28575">
                <a:moveTo>
                  <a:pt x="0" y="28576"/>
                </a:moveTo>
                <a:lnTo>
                  <a:pt x="9144000" y="28576"/>
                </a:lnTo>
                <a:lnTo>
                  <a:pt x="9144000" y="0"/>
                </a:lnTo>
                <a:lnTo>
                  <a:pt x="0" y="0"/>
                </a:lnTo>
                <a:lnTo>
                  <a:pt x="0" y="285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18540" y="530428"/>
            <a:ext cx="3386786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ПРЕДЛОЖЕНИЕ ДЛЯ ИНВЕСТОРА</a:t>
            </a: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287543"/>
              </p:ext>
            </p:extLst>
          </p:nvPr>
        </p:nvGraphicFramePr>
        <p:xfrm>
          <a:off x="281292" y="1132801"/>
          <a:ext cx="5227319" cy="3804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84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389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44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R w="38100">
                      <a:solidFill>
                        <a:srgbClr val="EBEBEB"/>
                      </a:solidFill>
                      <a:prstDash val="solid"/>
                    </a:lnR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Городской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парк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(развитие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рекреационной</a:t>
                      </a:r>
                      <a:r>
                        <a:rPr sz="105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зоны)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8100">
                      <a:solidFill>
                        <a:srgbClr val="EBEBEB"/>
                      </a:solidFill>
                      <a:prstDash val="solid"/>
                    </a:lnL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1479">
                <a:tc>
                  <a:txBody>
                    <a:bodyPr/>
                    <a:lstStyle/>
                    <a:p>
                      <a:pPr marL="91440" marR="2127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ОТРАСЛЕВАЯ 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ПРИН</a:t>
                      </a:r>
                      <a:r>
                        <a:rPr sz="900" b="1" spc="-1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АД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ЛЕ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ЖН</a:t>
                      </a:r>
                      <a:r>
                        <a:rPr sz="9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ОС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ТЬ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050" spc="-5" dirty="0">
                          <a:latin typeface="Calibri"/>
                          <a:cs typeface="Calibri"/>
                        </a:rPr>
                        <a:t>Территории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общего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пользования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(парки,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скверы).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Деятельность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в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области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отдыха,</a:t>
                      </a:r>
                      <a:r>
                        <a:rPr sz="10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развлечений,</a:t>
                      </a:r>
                      <a:r>
                        <a:rPr sz="105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спорта.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746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99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МЕСТО</a:t>
                      </a:r>
                      <a:r>
                        <a:rPr sz="900" b="1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Республика</a:t>
                      </a:r>
                      <a:r>
                        <a:rPr sz="105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Карелия,</a:t>
                      </a:r>
                      <a:r>
                        <a:rPr sz="105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г.Сортавала,</a:t>
                      </a:r>
                      <a:r>
                        <a:rPr sz="105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ул.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Парковая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99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СРОКИ</a:t>
                      </a:r>
                      <a:r>
                        <a:rPr sz="900" b="1" spc="-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РЕАЛИЗАЦИИ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2023</a:t>
                      </a:r>
                      <a:r>
                        <a:rPr sz="10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г.г.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99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ОБЪЕМ</a:t>
                      </a:r>
                      <a:r>
                        <a:rPr sz="900" b="1" spc="-3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ИНВЕСТИЦИЙ</a:t>
                      </a:r>
                      <a:endParaRPr sz="90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От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20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млн.</a:t>
                      </a:r>
                      <a:r>
                        <a:rPr sz="105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рублей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11680">
                <a:tc>
                  <a:txBody>
                    <a:bodyPr/>
                    <a:lstStyle/>
                    <a:p>
                      <a:pPr marL="91440" marR="844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КРАТКОЕ</a:t>
                      </a:r>
                      <a:r>
                        <a:rPr sz="900" b="1" spc="13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ОПИСАНИЕ </a:t>
                      </a:r>
                      <a:r>
                        <a:rPr sz="900" b="1" spc="-19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b="1" spc="-5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ПРОЕКТА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1440" marR="81280" algn="just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050" dirty="0">
                          <a:latin typeface="Calibri"/>
                          <a:cs typeface="Calibri"/>
                        </a:rPr>
                        <a:t>Возвышенная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часть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парка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-гора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Кухавуори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(63,5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м).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На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ней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находится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смотровая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башня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площадка.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С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двух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сторон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парка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расположены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залив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Ваккосалми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оз.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Айранне,.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Вдоль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парка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протекает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р. Вакко, используемая ранее для лодочных прогулок..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У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подножия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горы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располагается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большое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Певческое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поле.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территории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парка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имеется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уличное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освещение,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асфальтированные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и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грунтовые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прогулочные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дорожки,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2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асфальтовые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площадки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400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м.</a:t>
                      </a:r>
                      <a:r>
                        <a:rPr sz="105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каждая,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фундамент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здания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бывшего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кафе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«Lotta»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площадью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около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100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метров.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В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юго- 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западной части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парка установлен и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функционирует 10-метровый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 трамплин</a:t>
                      </a:r>
                      <a:r>
                        <a:rPr sz="10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105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прыжков</a:t>
                      </a:r>
                      <a:r>
                        <a:rPr sz="105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05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50" dirty="0">
                          <a:latin typeface="Calibri"/>
                          <a:cs typeface="Calibri"/>
                        </a:rPr>
                        <a:t>лыжах.</a:t>
                      </a: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38100">
                      <a:solidFill>
                        <a:srgbClr val="EBEBEB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5768594" y="1580286"/>
            <a:ext cx="2290445" cy="777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6615">
              <a:lnSpc>
                <a:spcPts val="1710"/>
              </a:lnSpc>
            </a:pP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ФОТО</a:t>
            </a:r>
            <a:endParaRPr sz="1800">
              <a:latin typeface="Calibri"/>
              <a:cs typeface="Calibri"/>
            </a:endParaRPr>
          </a:p>
          <a:p>
            <a:pPr indent="138430">
              <a:lnSpc>
                <a:spcPct val="100000"/>
              </a:lnSpc>
            </a:pP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ХАРАКТЕРИЗУЮЩЕЕ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Н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С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ТП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Р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ДЛ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ЖЕНИЕ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86173" y="565226"/>
            <a:ext cx="2768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</a:t>
            </a:r>
            <a:r>
              <a:rPr sz="1000" dirty="0">
                <a:latin typeface="Calibri"/>
                <a:cs typeface="Calibri"/>
              </a:rPr>
              <a:t>Е</a:t>
            </a:r>
            <a:r>
              <a:rPr sz="1000" spc="-5" dirty="0">
                <a:latin typeface="Calibri"/>
                <a:cs typeface="Calibri"/>
              </a:rPr>
              <a:t>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5326" y="277812"/>
            <a:ext cx="538162" cy="77311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37276" y="1142872"/>
            <a:ext cx="3471799" cy="3486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object 17"/>
          <p:cNvSpPr txBox="1"/>
          <p:nvPr/>
        </p:nvSpPr>
        <p:spPr>
          <a:xfrm>
            <a:off x="4282185" y="4979314"/>
            <a:ext cx="231775" cy="18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fld id="{81D60167-4931-47E6-BA6A-407CBD079E47}" type="slidenum">
              <a:rPr sz="1200" dirty="0">
                <a:solidFill>
                  <a:srgbClr val="FF0000"/>
                </a:solidFill>
                <a:latin typeface="Calibri"/>
                <a:cs typeface="Calibri"/>
              </a:rPr>
              <a:t>43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5" name="object 6"/>
          <p:cNvSpPr txBox="1"/>
          <p:nvPr/>
        </p:nvSpPr>
        <p:spPr>
          <a:xfrm>
            <a:off x="4810442" y="539671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7376" y="1276350"/>
            <a:ext cx="6517005" cy="2374900"/>
          </a:xfrm>
          <a:custGeom>
            <a:avLst/>
            <a:gdLst/>
            <a:ahLst/>
            <a:cxnLst/>
            <a:rect l="l" t="t" r="r" b="b"/>
            <a:pathLst>
              <a:path w="6517005" h="2374900">
                <a:moveTo>
                  <a:pt x="0" y="2374900"/>
                </a:moveTo>
                <a:lnTo>
                  <a:pt x="6516623" y="2374900"/>
                </a:lnTo>
                <a:lnTo>
                  <a:pt x="6516623" y="0"/>
                </a:lnTo>
                <a:lnTo>
                  <a:pt x="0" y="0"/>
                </a:lnTo>
                <a:lnTo>
                  <a:pt x="0" y="237490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000" y="1303226"/>
            <a:ext cx="8046211" cy="23211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38070" marR="5080" indent="0">
              <a:lnSpc>
                <a:spcPct val="100000"/>
              </a:lnSpc>
              <a:spcBef>
                <a:spcPts val="100"/>
              </a:spcBef>
              <a:buNone/>
            </a:pPr>
            <a:r>
              <a:rPr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ЗЕМЕЛЬНЫЕ </a:t>
            </a:r>
            <a:r>
              <a:rPr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УЧАСТКИ </a:t>
            </a:r>
            <a:r>
              <a:rPr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ПРОМЫШЛЕННЫЕ  </a:t>
            </a:r>
            <a:r>
              <a:rPr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ПЛОЩАДКИ </a:t>
            </a:r>
            <a:r>
              <a:rPr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ОБЪЕКТЫ НЕЖИЛОГО  </a:t>
            </a:r>
            <a:r>
              <a:rPr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ФОНДА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(ИНВЕСТИЦИОННЫЕ </a:t>
            </a:r>
            <a:r>
              <a:rPr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ПРЕДЛОЖЕНИЯ ДЛЯ  ИНВЕСТОРОВ)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427211" y="4792776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17" y="13716"/>
            <a:ext cx="9092565" cy="589915"/>
            <a:chOff x="51817" y="13716"/>
            <a:chExt cx="9092565" cy="5899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17" y="13716"/>
              <a:ext cx="9092182" cy="5242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1219" y="21336"/>
              <a:ext cx="3614928" cy="58216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234310" y="82677"/>
            <a:ext cx="33413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4360" marR="5080" indent="-582295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ЗЕМЕЛЬНЫЙ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AFEF"/>
                </a:solidFill>
                <a:latin typeface="Calibri"/>
                <a:cs typeface="Calibri"/>
              </a:rPr>
              <a:t>УЧАСТОК</a:t>
            </a:r>
            <a:r>
              <a:rPr sz="1200" b="1" spc="-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12 </a:t>
            </a:r>
            <a:r>
              <a:rPr sz="1200" b="1" spc="-50" dirty="0">
                <a:solidFill>
                  <a:srgbClr val="00AFEF"/>
                </a:solidFill>
                <a:latin typeface="Calibri"/>
                <a:cs typeface="Calibri"/>
              </a:rPr>
              <a:t>ГА</a:t>
            </a:r>
            <a:r>
              <a:rPr sz="1200" b="1" spc="-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ДЛЯ</a:t>
            </a:r>
            <a:r>
              <a:rPr sz="1200" b="1" spc="-1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СТРОИТЕЛЬСТВА </a:t>
            </a:r>
            <a:r>
              <a:rPr sz="1200" b="1" spc="-254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(ПРОМЫШЛЕННАЯ ПЛОЩАДКА)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68668" y="12191"/>
            <a:ext cx="1872996" cy="5821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962393" y="74803"/>
            <a:ext cx="1565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7E7E7E"/>
                </a:solidFill>
                <a:latin typeface="Calibri"/>
                <a:cs typeface="Calibri"/>
              </a:rPr>
              <a:t>Сортавальский </a:t>
            </a:r>
            <a:r>
              <a:rPr sz="12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b="1" spc="-20" dirty="0" err="1">
                <a:solidFill>
                  <a:srgbClr val="7E7E7E"/>
                </a:solidFill>
                <a:latin typeface="Calibri"/>
                <a:cs typeface="Calibri"/>
              </a:rPr>
              <a:t>м</a:t>
            </a:r>
            <a:r>
              <a:rPr sz="1200" b="1" spc="-5" dirty="0" err="1">
                <a:solidFill>
                  <a:srgbClr val="7E7E7E"/>
                </a:solidFill>
                <a:latin typeface="Calibri"/>
                <a:cs typeface="Calibri"/>
              </a:rPr>
              <a:t>у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ницип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а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л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ьн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ый</a:t>
            </a:r>
            <a:r>
              <a:rPr sz="1200" b="1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lang="ru-RU" sz="1200" b="1" dirty="0" smtClean="0">
                <a:solidFill>
                  <a:srgbClr val="7E7E7E"/>
                </a:solidFill>
                <a:latin typeface="Calibri"/>
                <a:cs typeface="Calibri"/>
              </a:rPr>
              <a:t>ОКРУГ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8524" y="531494"/>
          <a:ext cx="6591934" cy="44043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1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5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ДРЕ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Республика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Карелия,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г.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Сортавала,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900" dirty="0" smtClean="0">
                          <a:latin typeface="Calibri"/>
                          <a:cs typeface="Calibri"/>
                        </a:rPr>
                        <a:t>ОКРУГ</a:t>
                      </a:r>
                      <a:r>
                        <a:rPr sz="900" spc="-2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п.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Раутакангас.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КАДА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Й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КВАР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АЛ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/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ЩАДЬ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10:07:00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 12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ТЕГО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РИЯ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ЕМЕЛЬ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Земли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запаса.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РАЗРЕШЕННЫЙ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ВИД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ИСПОЛЬЗОВАНИЯ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Не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установлен.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Расположена</a:t>
                      </a:r>
                      <a:r>
                        <a:rPr sz="900" spc="1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территориальной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зоне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производственного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назначения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(объекты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промышленного назначения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I-V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классов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опасности).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Неразграниченный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участок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государственной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собственности.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ТРАНСПОРТНАЯ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ездн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путей,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енност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174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Подъезд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 участку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имеется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существующей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грунтовой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дороге.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расстоянии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~ 0,5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проходит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железнодорожная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ветка.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 ж/д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станции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Хелюля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федеральной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трассы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А-121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~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77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УДАЛЕН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ЕЛЕН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2438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ащ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про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ные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  (промы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шл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охоз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яйств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енные,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иные)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ДО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НИХ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(метров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км)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 центра г.Сортавала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 10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км,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до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п.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Раутакангас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 2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км.,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п.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Хелюля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2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Предприятия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объекты, расположенные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непосредственной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близости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от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104139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площадки: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ООО Ладога Лог Хоум (0,5 км.,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производство деревянных строительных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конструкций),</a:t>
                      </a:r>
                      <a:r>
                        <a:rPr sz="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Сортавальский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лесозавод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(0,5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км.),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автозаправочная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станция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(1,3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marL="91440" marR="53530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ФОРМА ПЕРЕДАЧИ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ПОЛЬЗОВАНИЕ, </a:t>
                      </a:r>
                      <a:r>
                        <a:rPr sz="800" b="1" spc="-17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ОБРЕМЕНЕНИЯ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2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Передача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аренду.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Обременения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отсутствуют.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9207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004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АЯ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ТУ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36004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(возмо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ность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кл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ю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ощадки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 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сетям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инженерно-транспортной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инфраструктуры)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985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Сети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водоснабжения,</a:t>
                      </a:r>
                      <a:r>
                        <a:rPr sz="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водоотведения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~ 2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(п.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Хелюля).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Электроснабжение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возможность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технологического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присоединения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МВт.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41211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проектируемой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ГРС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~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1,6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(проектируемый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межпоселковый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газопровод</a:t>
                      </a:r>
                      <a:r>
                        <a:rPr sz="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600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м.).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УЩЕ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Ю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Отсутствуют.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КРА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ТКО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53975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93675" algn="just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Относительно ровный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участок с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незначительными перепадами высот, закустарен,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частично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зарос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деревьями лиственных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хвойных пород.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Расположен в 1 км. от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р.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Тохмайоки,</a:t>
                      </a:r>
                      <a:r>
                        <a:rPr sz="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которой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установлена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малые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ГЭС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«Каллиокоски»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мощностью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1мВт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algn="just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«Рюмякоски»</a:t>
                      </a:r>
                      <a:r>
                        <a:rPr sz="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мощностью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630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кВт.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68524" y="550544"/>
            <a:ext cx="2271395" cy="4404360"/>
            <a:chOff x="68524" y="550544"/>
            <a:chExt cx="2271395" cy="4404360"/>
          </a:xfrm>
        </p:grpSpPr>
        <p:pic>
          <p:nvPicPr>
            <p:cNvPr id="10" name="object 10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550544"/>
              <a:ext cx="2271268" cy="228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779144"/>
              <a:ext cx="2271268" cy="228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1007744"/>
              <a:ext cx="2271268" cy="228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1236344"/>
              <a:ext cx="2271268" cy="3657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1602105"/>
              <a:ext cx="2271268" cy="2286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1830705"/>
              <a:ext cx="2271268" cy="5029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2333624"/>
              <a:ext cx="2271268" cy="7772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3110865"/>
              <a:ext cx="2271268" cy="33528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3446106"/>
              <a:ext cx="2271268" cy="64007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4086186"/>
              <a:ext cx="2271268" cy="2286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68524" y="4314786"/>
              <a:ext cx="2271268" cy="640080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4391405" y="4962245"/>
            <a:ext cx="1625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45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17" y="13716"/>
            <a:ext cx="9092565" cy="589915"/>
            <a:chOff x="51817" y="13716"/>
            <a:chExt cx="9092565" cy="58991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817" y="13716"/>
              <a:ext cx="9092182" cy="5242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09087" y="21336"/>
              <a:ext cx="2066543" cy="58216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702179" y="82677"/>
            <a:ext cx="1795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0AFEF"/>
                </a:solidFill>
                <a:latin typeface="Calibri"/>
                <a:cs typeface="Calibri"/>
              </a:rPr>
              <a:t>КОМПЛЕКС</a:t>
            </a:r>
            <a:r>
              <a:rPr sz="1200" b="1" spc="-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ЗДАНИЙ</a:t>
            </a:r>
            <a:endParaRPr sz="1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С</a:t>
            </a:r>
            <a:r>
              <a:rPr sz="1200" b="1" spc="-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ЗЕМЕЛЬНЫМ</a:t>
            </a:r>
            <a:r>
              <a:rPr sz="1200" b="1" spc="-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0AFEF"/>
                </a:solidFill>
                <a:latin typeface="Calibri"/>
                <a:cs typeface="Calibri"/>
              </a:rPr>
              <a:t>УЧАСТКОМ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49795" y="12191"/>
            <a:ext cx="1872996" cy="5821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843776" y="74803"/>
            <a:ext cx="1565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7E7E7E"/>
                </a:solidFill>
                <a:latin typeface="Calibri"/>
                <a:cs typeface="Calibri"/>
              </a:rPr>
              <a:t>Сортавальский </a:t>
            </a:r>
            <a:r>
              <a:rPr sz="12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b="1" spc="-20" dirty="0" err="1">
                <a:solidFill>
                  <a:srgbClr val="7E7E7E"/>
                </a:solidFill>
                <a:latin typeface="Calibri"/>
                <a:cs typeface="Calibri"/>
              </a:rPr>
              <a:t>м</a:t>
            </a:r>
            <a:r>
              <a:rPr sz="1200" b="1" spc="-5" dirty="0" err="1">
                <a:solidFill>
                  <a:srgbClr val="7E7E7E"/>
                </a:solidFill>
                <a:latin typeface="Calibri"/>
                <a:cs typeface="Calibri"/>
              </a:rPr>
              <a:t>у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ницип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а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л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ьн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ый</a:t>
            </a:r>
            <a:r>
              <a:rPr sz="1200" b="1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lang="ru-RU" sz="1200" b="1" dirty="0" smtClean="0">
                <a:solidFill>
                  <a:srgbClr val="7E7E7E"/>
                </a:solidFill>
                <a:latin typeface="Calibri"/>
                <a:cs typeface="Calibri"/>
              </a:rPr>
              <a:t>ОКРУГ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8524" y="531494"/>
          <a:ext cx="6591934" cy="44279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1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5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ДРЕ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Республика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Карелия,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г.Сортавала,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ул.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Парковая.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КАДА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Й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МЕР/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ЩАДЬ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10" dirty="0">
                          <a:latin typeface="Calibri"/>
                          <a:cs typeface="Calibri"/>
                        </a:rPr>
                        <a:t>10:07:0010405:318,10:07:0010405:319,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10:07:0010405:320</a:t>
                      </a:r>
                      <a:r>
                        <a:rPr sz="900" spc="1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(общ.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площ.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около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3,0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га.)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ТЕГО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РИЯ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ЕМЕЛЬ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Земли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населенных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пунктов.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РАЗРЕШЕННЫЙ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ВИД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ИСПОЛЬЗОВАНИЯ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Для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размещения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объектов здравоохранения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(предполагается развитие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рекреационной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зоны,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объекты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санаторно-курортного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назначения,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дом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отдыха).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Муниципальная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собственность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Сортавальского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городского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поселения.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ТРАНСПОРТНАЯ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ездн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путей,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енност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Автодорога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(ул.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Парковая)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проходит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вдоль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комплекса.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11176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До федеральной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автодороги А-121 0,5 км.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 железнодорожной станции Сортавала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0,4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городского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причала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1,5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911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УДАЛЕННОСТЬ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ОТ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НАСЕЛЕННЫХ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ПУНКТОВ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2438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ащ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про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ные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  (промы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шл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охоз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яйств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енные,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иные)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ДО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НИХ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(метров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км)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центра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г.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Сортавала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0,6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28765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Ближайшие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объекты: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парк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Ваккосалми (примыкает), жилая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застройка,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комплекс </a:t>
                      </a:r>
                      <a:r>
                        <a:rPr sz="900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бывшей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городской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больницы.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768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 marR="53530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ФОРМА ПЕРЕДАЧИ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ПОЛЬЗОВАНИЕ, </a:t>
                      </a:r>
                      <a:r>
                        <a:rPr sz="800" b="1" spc="-17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ОБРЕМЕНЕНИЯ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34988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Аренда,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собственность.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Имеются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объекты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культурного</a:t>
                      </a:r>
                      <a:r>
                        <a:rPr sz="9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наследия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(обременения </a:t>
                      </a:r>
                      <a:r>
                        <a:rPr sz="900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обязанностью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правообладателя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сохранению).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4004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АЯ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РУКТУ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36004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(возмо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ность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кл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ю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ощадки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 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сетям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инженерно-транспортной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инфраструктуры)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985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Отопление: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территории</a:t>
                      </a:r>
                      <a:r>
                        <a:rPr sz="9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расположено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здание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котельной,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от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которой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ранее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производилось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отопление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всего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комплекса.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Водоснабжение,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водоотведение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централизованное.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Электроснабжение: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централизованное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(ранее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отпущенная мощность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40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кВт).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УЩЕ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Ю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состав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имущественного комплекса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входит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12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объектов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недвижимости.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313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КРА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ТКО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11454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Участок с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комплексом зданий расположен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исторической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части 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«зеленой зоне»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г.Сортавала,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южном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склоне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горы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Кухавуори.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Составной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частью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комплекса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10033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является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парковая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зона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(около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га.).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Комплекс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изначально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был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построен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здравоохранения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(военный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госпиталь),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всегда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использовался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назначению.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Уникален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как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своей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историей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архитектурой,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так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местоположением.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68524" y="550544"/>
            <a:ext cx="2271395" cy="4428490"/>
            <a:chOff x="68524" y="550544"/>
            <a:chExt cx="2271395" cy="442849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24" y="550544"/>
              <a:ext cx="2271268" cy="228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24" y="779144"/>
              <a:ext cx="2271268" cy="228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24" y="1007744"/>
              <a:ext cx="2271268" cy="228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24" y="1236344"/>
              <a:ext cx="2271268" cy="3657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24" y="1602105"/>
              <a:ext cx="2271268" cy="2286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24" y="1830705"/>
              <a:ext cx="2271268" cy="50292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524" y="2333624"/>
              <a:ext cx="2271268" cy="57911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24" y="2912744"/>
              <a:ext cx="2271268" cy="3657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524" y="3278466"/>
              <a:ext cx="2271268" cy="64008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524" y="3918546"/>
              <a:ext cx="2271268" cy="2286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524" y="4147146"/>
              <a:ext cx="2271268" cy="831341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6045834" y="5024120"/>
            <a:ext cx="1625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46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705600" y="32003"/>
            <a:ext cx="2438400" cy="5093207"/>
            <a:chOff x="6705600" y="32003"/>
            <a:chExt cx="2438400" cy="5093207"/>
          </a:xfrm>
        </p:grpSpPr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61832" y="32003"/>
              <a:ext cx="348996" cy="45415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577198" y="85788"/>
              <a:ext cx="242887" cy="34766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05600" y="496823"/>
              <a:ext cx="2438400" cy="268833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721475" y="550798"/>
              <a:ext cx="2347976" cy="258127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05600" y="3238498"/>
              <a:ext cx="2438400" cy="18867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721475" y="3292411"/>
              <a:ext cx="2347976" cy="177965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092950" y="1995551"/>
              <a:ext cx="574675" cy="576580"/>
            </a:xfrm>
            <a:custGeom>
              <a:avLst/>
              <a:gdLst/>
              <a:ahLst/>
              <a:cxnLst/>
              <a:rect l="l" t="t" r="r" b="b"/>
              <a:pathLst>
                <a:path w="574675" h="576580">
                  <a:moveTo>
                    <a:pt x="287400" y="0"/>
                  </a:moveTo>
                  <a:lnTo>
                    <a:pt x="240777" y="3768"/>
                  </a:lnTo>
                  <a:lnTo>
                    <a:pt x="196551" y="14679"/>
                  </a:lnTo>
                  <a:lnTo>
                    <a:pt x="155313" y="32140"/>
                  </a:lnTo>
                  <a:lnTo>
                    <a:pt x="117655" y="55558"/>
                  </a:lnTo>
                  <a:lnTo>
                    <a:pt x="84169" y="84343"/>
                  </a:lnTo>
                  <a:lnTo>
                    <a:pt x="55445" y="117902"/>
                  </a:lnTo>
                  <a:lnTo>
                    <a:pt x="32074" y="155643"/>
                  </a:lnTo>
                  <a:lnTo>
                    <a:pt x="14649" y="196973"/>
                  </a:lnTo>
                  <a:lnTo>
                    <a:pt x="3760" y="241302"/>
                  </a:lnTo>
                  <a:lnTo>
                    <a:pt x="0" y="288036"/>
                  </a:lnTo>
                  <a:lnTo>
                    <a:pt x="3760" y="334773"/>
                  </a:lnTo>
                  <a:lnTo>
                    <a:pt x="14649" y="379111"/>
                  </a:lnTo>
                  <a:lnTo>
                    <a:pt x="32074" y="420455"/>
                  </a:lnTo>
                  <a:lnTo>
                    <a:pt x="55445" y="458213"/>
                  </a:lnTo>
                  <a:lnTo>
                    <a:pt x="84169" y="491791"/>
                  </a:lnTo>
                  <a:lnTo>
                    <a:pt x="117655" y="520595"/>
                  </a:lnTo>
                  <a:lnTo>
                    <a:pt x="155313" y="544031"/>
                  </a:lnTo>
                  <a:lnTo>
                    <a:pt x="196551" y="561506"/>
                  </a:lnTo>
                  <a:lnTo>
                    <a:pt x="240777" y="572426"/>
                  </a:lnTo>
                  <a:lnTo>
                    <a:pt x="287400" y="576199"/>
                  </a:lnTo>
                  <a:lnTo>
                    <a:pt x="333990" y="572426"/>
                  </a:lnTo>
                  <a:lnTo>
                    <a:pt x="378188" y="561506"/>
                  </a:lnTo>
                  <a:lnTo>
                    <a:pt x="419404" y="544031"/>
                  </a:lnTo>
                  <a:lnTo>
                    <a:pt x="457046" y="520595"/>
                  </a:lnTo>
                  <a:lnTo>
                    <a:pt x="490521" y="491791"/>
                  </a:lnTo>
                  <a:lnTo>
                    <a:pt x="519237" y="458213"/>
                  </a:lnTo>
                  <a:lnTo>
                    <a:pt x="542603" y="420455"/>
                  </a:lnTo>
                  <a:lnTo>
                    <a:pt x="560026" y="379111"/>
                  </a:lnTo>
                  <a:lnTo>
                    <a:pt x="570914" y="334773"/>
                  </a:lnTo>
                  <a:lnTo>
                    <a:pt x="574675" y="288036"/>
                  </a:lnTo>
                  <a:lnTo>
                    <a:pt x="570914" y="241302"/>
                  </a:lnTo>
                  <a:lnTo>
                    <a:pt x="560026" y="196973"/>
                  </a:lnTo>
                  <a:lnTo>
                    <a:pt x="542603" y="155643"/>
                  </a:lnTo>
                  <a:lnTo>
                    <a:pt x="519237" y="117902"/>
                  </a:lnTo>
                  <a:lnTo>
                    <a:pt x="490521" y="84343"/>
                  </a:lnTo>
                  <a:lnTo>
                    <a:pt x="457046" y="55558"/>
                  </a:lnTo>
                  <a:lnTo>
                    <a:pt x="419404" y="32140"/>
                  </a:lnTo>
                  <a:lnTo>
                    <a:pt x="378188" y="14679"/>
                  </a:lnTo>
                  <a:lnTo>
                    <a:pt x="333990" y="3768"/>
                  </a:lnTo>
                  <a:lnTo>
                    <a:pt x="287400" y="0"/>
                  </a:lnTo>
                  <a:close/>
                </a:path>
              </a:pathLst>
            </a:custGeom>
            <a:solidFill>
              <a:srgbClr val="4F81BC">
                <a:alpha val="2313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092950" y="1995551"/>
              <a:ext cx="574675" cy="576580"/>
            </a:xfrm>
            <a:custGeom>
              <a:avLst/>
              <a:gdLst/>
              <a:ahLst/>
              <a:cxnLst/>
              <a:rect l="l" t="t" r="r" b="b"/>
              <a:pathLst>
                <a:path w="574675" h="576580">
                  <a:moveTo>
                    <a:pt x="0" y="288036"/>
                  </a:moveTo>
                  <a:lnTo>
                    <a:pt x="3760" y="241302"/>
                  </a:lnTo>
                  <a:lnTo>
                    <a:pt x="14649" y="196973"/>
                  </a:lnTo>
                  <a:lnTo>
                    <a:pt x="32074" y="155643"/>
                  </a:lnTo>
                  <a:lnTo>
                    <a:pt x="55445" y="117902"/>
                  </a:lnTo>
                  <a:lnTo>
                    <a:pt x="84169" y="84343"/>
                  </a:lnTo>
                  <a:lnTo>
                    <a:pt x="117655" y="55558"/>
                  </a:lnTo>
                  <a:lnTo>
                    <a:pt x="155313" y="32140"/>
                  </a:lnTo>
                  <a:lnTo>
                    <a:pt x="196551" y="14679"/>
                  </a:lnTo>
                  <a:lnTo>
                    <a:pt x="240777" y="3768"/>
                  </a:lnTo>
                  <a:lnTo>
                    <a:pt x="287400" y="0"/>
                  </a:lnTo>
                  <a:lnTo>
                    <a:pt x="333990" y="3768"/>
                  </a:lnTo>
                  <a:lnTo>
                    <a:pt x="378188" y="14679"/>
                  </a:lnTo>
                  <a:lnTo>
                    <a:pt x="419404" y="32140"/>
                  </a:lnTo>
                  <a:lnTo>
                    <a:pt x="457046" y="55558"/>
                  </a:lnTo>
                  <a:lnTo>
                    <a:pt x="490521" y="84343"/>
                  </a:lnTo>
                  <a:lnTo>
                    <a:pt x="519237" y="117902"/>
                  </a:lnTo>
                  <a:lnTo>
                    <a:pt x="542603" y="155643"/>
                  </a:lnTo>
                  <a:lnTo>
                    <a:pt x="560026" y="196973"/>
                  </a:lnTo>
                  <a:lnTo>
                    <a:pt x="570914" y="241302"/>
                  </a:lnTo>
                  <a:lnTo>
                    <a:pt x="574675" y="288036"/>
                  </a:lnTo>
                  <a:lnTo>
                    <a:pt x="570914" y="334773"/>
                  </a:lnTo>
                  <a:lnTo>
                    <a:pt x="560026" y="379111"/>
                  </a:lnTo>
                  <a:lnTo>
                    <a:pt x="542603" y="420455"/>
                  </a:lnTo>
                  <a:lnTo>
                    <a:pt x="519237" y="458213"/>
                  </a:lnTo>
                  <a:lnTo>
                    <a:pt x="490521" y="491791"/>
                  </a:lnTo>
                  <a:lnTo>
                    <a:pt x="457046" y="520595"/>
                  </a:lnTo>
                  <a:lnTo>
                    <a:pt x="419404" y="544031"/>
                  </a:lnTo>
                  <a:lnTo>
                    <a:pt x="378188" y="561506"/>
                  </a:lnTo>
                  <a:lnTo>
                    <a:pt x="333990" y="572426"/>
                  </a:lnTo>
                  <a:lnTo>
                    <a:pt x="287400" y="576199"/>
                  </a:lnTo>
                  <a:lnTo>
                    <a:pt x="240777" y="572426"/>
                  </a:lnTo>
                  <a:lnTo>
                    <a:pt x="196551" y="561506"/>
                  </a:lnTo>
                  <a:lnTo>
                    <a:pt x="155313" y="544031"/>
                  </a:lnTo>
                  <a:lnTo>
                    <a:pt x="117655" y="520595"/>
                  </a:lnTo>
                  <a:lnTo>
                    <a:pt x="84169" y="491791"/>
                  </a:lnTo>
                  <a:lnTo>
                    <a:pt x="55445" y="458213"/>
                  </a:lnTo>
                  <a:lnTo>
                    <a:pt x="32074" y="420455"/>
                  </a:lnTo>
                  <a:lnTo>
                    <a:pt x="14649" y="379111"/>
                  </a:lnTo>
                  <a:lnTo>
                    <a:pt x="3760" y="334773"/>
                  </a:lnTo>
                  <a:lnTo>
                    <a:pt x="0" y="288036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17" y="13716"/>
            <a:ext cx="9092565" cy="524510"/>
            <a:chOff x="51817" y="13716"/>
            <a:chExt cx="9092565" cy="5245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17" y="13716"/>
              <a:ext cx="9092182" cy="5242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04515" y="126492"/>
              <a:ext cx="2002535" cy="37185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690241" y="185750"/>
            <a:ext cx="1748789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ЗЕМЕЛЬНЫЙ</a:t>
            </a:r>
            <a:r>
              <a:rPr sz="1100" b="1" spc="-5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УЧАСТОК</a:t>
            </a:r>
            <a:r>
              <a:rPr sz="1100" b="1" spc="-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spc="5" dirty="0">
                <a:solidFill>
                  <a:srgbClr val="00AFEF"/>
                </a:solidFill>
                <a:latin typeface="Calibri"/>
                <a:cs typeface="Calibri"/>
              </a:rPr>
              <a:t>24</a:t>
            </a:r>
            <a:r>
              <a:rPr sz="1100" b="1" spc="-3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AFEF"/>
                </a:solidFill>
                <a:latin typeface="Calibri"/>
                <a:cs typeface="Calibri"/>
              </a:rPr>
              <a:t>ГА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87311" y="12191"/>
            <a:ext cx="1872996" cy="5821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781927" y="74803"/>
            <a:ext cx="1565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7E7E7E"/>
                </a:solidFill>
                <a:latin typeface="Calibri"/>
                <a:cs typeface="Calibri"/>
              </a:rPr>
              <a:t>Сортавальский </a:t>
            </a:r>
            <a:r>
              <a:rPr sz="12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b="1" spc="-20" dirty="0" err="1">
                <a:solidFill>
                  <a:srgbClr val="7E7E7E"/>
                </a:solidFill>
                <a:latin typeface="Calibri"/>
                <a:cs typeface="Calibri"/>
              </a:rPr>
              <a:t>м</a:t>
            </a:r>
            <a:r>
              <a:rPr sz="1200" b="1" spc="-5" dirty="0" err="1">
                <a:solidFill>
                  <a:srgbClr val="7E7E7E"/>
                </a:solidFill>
                <a:latin typeface="Calibri"/>
                <a:cs typeface="Calibri"/>
              </a:rPr>
              <a:t>у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ницип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а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л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ьн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ый</a:t>
            </a:r>
            <a:r>
              <a:rPr sz="1200" b="1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lang="ru-RU" sz="1200" b="1" dirty="0" smtClean="0">
                <a:solidFill>
                  <a:srgbClr val="7E7E7E"/>
                </a:solidFill>
                <a:latin typeface="Calibri"/>
                <a:cs typeface="Calibri"/>
              </a:rPr>
              <a:t>ОКРУГ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8524" y="586866"/>
          <a:ext cx="6591934" cy="43086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1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5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0060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ДРЕ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8255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Республика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Карелия,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г.Сортавала,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900" dirty="0" smtClean="0">
                          <a:latin typeface="Calibri"/>
                          <a:cs typeface="Calibri"/>
                        </a:rPr>
                        <a:t>ОКРУГ</a:t>
                      </a:r>
                      <a:r>
                        <a:rPr sz="900" spc="-15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пос.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Ламберг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(остров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Риеккалансари).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7429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КАДА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Й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МЕР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ЩАДЬ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10:10:00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6/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239798</a:t>
                      </a:r>
                      <a:r>
                        <a:rPr sz="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кв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ТЕГО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РИЯ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ЕМЕЛЬ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Земли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запаса</a:t>
                      </a:r>
                      <a:r>
                        <a:rPr sz="9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(в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стадии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перевода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земли</a:t>
                      </a:r>
                      <a:r>
                        <a:rPr sz="9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реакреации).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РАЗРЕШЕННЫЙ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ВИД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ИСПОЛЬЗОВАНИЯ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Развитие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рекреационной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зоны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(объекты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туризма).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Неразграниченная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участок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государственной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собственности.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ТРАНСПОРТНАЯ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ездн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путей,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енност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4719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Доступ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участку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возможет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только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водной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акватории.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ж/д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станции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Сортавала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около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10,5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16097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федеральной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автодороги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А-121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«Сортавала»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центра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г.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Сортавала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около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9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УДАЛЕННОСТЬ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ОТ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НАСЕЛЕННЫХ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ПУНКТОВ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2438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ащ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про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ные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  (промы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шл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охоз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яйств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енные,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иные)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ДО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НИХ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(метров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км)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985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Ближайшие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объекты: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ООО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«Карел-сафари»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туризм,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форелевое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охотничье хозяйство.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723900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ООО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«Северо-западная туристическая компания»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туристическая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база.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ООО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«Форелевое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хозяйство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«Парола»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форелевое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хозяйство.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ФОРМА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ПЕРЕДАЧИ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ПОЛЬЗОВАНИЕ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Аренда.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7906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АЯ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ТУ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(возможность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подключения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площадки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737235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сетям инженерно-транспортной </a:t>
                      </a:r>
                      <a:r>
                        <a:rPr sz="800" b="1" spc="-17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инфраструктуры)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Тепло-,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водоснабжение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водоотведение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отсутствуют.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Сети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электроснабжения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непосредственной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близости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(согласно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ТУ).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УЩЕ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Ю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Отсутствуют.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77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КРА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ТКО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42862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Расположен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вдоль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береговой линии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заливов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Риемулахти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Путрукка (выход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Ладожское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озеро,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достаточные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глубины).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Участок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относительно ровный,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16637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выходами скальных пород (перепад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высот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площадки составляет до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10 м).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Ранее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часть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территории</a:t>
                      </a:r>
                      <a:r>
                        <a:rPr sz="9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использовалась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под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сенокошение,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присутствуют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мелиоративные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канавы.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68524" y="605916"/>
            <a:ext cx="2271395" cy="4309110"/>
            <a:chOff x="68524" y="605916"/>
            <a:chExt cx="2271395" cy="430911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24" y="605916"/>
              <a:ext cx="2271268" cy="30060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24" y="906525"/>
              <a:ext cx="2271268" cy="228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24" y="1135125"/>
              <a:ext cx="2271268" cy="228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24" y="1363725"/>
              <a:ext cx="2271268" cy="2286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24" y="1592325"/>
              <a:ext cx="2271268" cy="2286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24" y="1820925"/>
              <a:ext cx="2271268" cy="64008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24" y="2461006"/>
              <a:ext cx="2271268" cy="64008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524" y="3101086"/>
              <a:ext cx="2271268" cy="2286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24" y="3329635"/>
              <a:ext cx="2271268" cy="57912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524" y="3908755"/>
              <a:ext cx="2271268" cy="2286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524" y="4137355"/>
              <a:ext cx="2271268" cy="777240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6732651" y="32003"/>
            <a:ext cx="2336800" cy="2809875"/>
            <a:chOff x="6732651" y="32003"/>
            <a:chExt cx="2336800" cy="2809875"/>
          </a:xfrm>
        </p:grpSpPr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61832" y="32003"/>
              <a:ext cx="348996" cy="45415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77199" y="85788"/>
              <a:ext cx="242887" cy="3476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32651" y="573151"/>
              <a:ext cx="2336800" cy="2268474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086858" y="5015585"/>
            <a:ext cx="223520" cy="172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625">
              <a:lnSpc>
                <a:spcPts val="1100"/>
              </a:lnSpc>
            </a:pPr>
            <a:fld id="{81D60167-4931-47E6-BA6A-407CBD079E47}" type="slidenum"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47</a:t>
            </a:fld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17" y="13716"/>
            <a:ext cx="9092565" cy="524510"/>
            <a:chOff x="51817" y="13716"/>
            <a:chExt cx="9092565" cy="5245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17" y="13716"/>
              <a:ext cx="9092182" cy="5242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42972" y="100584"/>
              <a:ext cx="2113788" cy="39928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535682" y="161925"/>
            <a:ext cx="18072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AFEF"/>
                </a:solidFill>
                <a:latin typeface="Calibri"/>
                <a:cs typeface="Calibri"/>
              </a:rPr>
              <a:t>ЗЕМЕЛЬНЫЙ</a:t>
            </a:r>
            <a:r>
              <a:rPr sz="1200" b="1" spc="-10" dirty="0">
                <a:solidFill>
                  <a:srgbClr val="00AFEF"/>
                </a:solidFill>
                <a:latin typeface="Calibri"/>
                <a:cs typeface="Calibri"/>
              </a:rPr>
              <a:t> УЧАСТОК</a:t>
            </a:r>
            <a:r>
              <a:rPr sz="1200" b="1" spc="-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AFEF"/>
                </a:solidFill>
                <a:latin typeface="Calibri"/>
                <a:cs typeface="Calibri"/>
              </a:rPr>
              <a:t>3</a:t>
            </a:r>
            <a:r>
              <a:rPr sz="1200" b="1" spc="-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200" b="1" spc="-50" dirty="0">
                <a:solidFill>
                  <a:srgbClr val="00AFEF"/>
                </a:solidFill>
                <a:latin typeface="Calibri"/>
                <a:cs typeface="Calibri"/>
              </a:rPr>
              <a:t>ГА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87311" y="12191"/>
            <a:ext cx="1872996" cy="5821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781927" y="74803"/>
            <a:ext cx="1565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7E7E7E"/>
                </a:solidFill>
                <a:latin typeface="Calibri"/>
                <a:cs typeface="Calibri"/>
              </a:rPr>
              <a:t>Сортавальский </a:t>
            </a:r>
            <a:r>
              <a:rPr sz="12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b="1" spc="-20" dirty="0" err="1">
                <a:solidFill>
                  <a:srgbClr val="7E7E7E"/>
                </a:solidFill>
                <a:latin typeface="Calibri"/>
                <a:cs typeface="Calibri"/>
              </a:rPr>
              <a:t>м</a:t>
            </a:r>
            <a:r>
              <a:rPr sz="1200" b="1" spc="-5" dirty="0" err="1">
                <a:solidFill>
                  <a:srgbClr val="7E7E7E"/>
                </a:solidFill>
                <a:latin typeface="Calibri"/>
                <a:cs typeface="Calibri"/>
              </a:rPr>
              <a:t>у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ницип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а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л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ьн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ый</a:t>
            </a:r>
            <a:r>
              <a:rPr sz="1200" b="1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lang="ru-RU" sz="1200" b="1" dirty="0" smtClean="0">
                <a:solidFill>
                  <a:srgbClr val="7E7E7E"/>
                </a:solidFill>
                <a:latin typeface="Calibri"/>
                <a:cs typeface="Calibri"/>
              </a:rPr>
              <a:t>ОКРУГ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8524" y="531494"/>
          <a:ext cx="6591934" cy="4317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713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205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9298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ДРЕ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Республика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Карелия,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г.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Сортавала,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Выборгское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 err="1">
                          <a:latin typeface="Calibri"/>
                          <a:cs typeface="Calibri"/>
                        </a:rPr>
                        <a:t>шоссе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 smtClean="0">
                          <a:latin typeface="Calibri"/>
                          <a:cs typeface="Calibri"/>
                        </a:rPr>
                        <a:t>(</a:t>
                      </a:r>
                      <a:r>
                        <a:rPr lang="ru-RU" sz="900" dirty="0" smtClean="0">
                          <a:latin typeface="Calibri"/>
                          <a:cs typeface="Calibri"/>
                        </a:rPr>
                        <a:t>ОКРУГ</a:t>
                      </a:r>
                      <a:r>
                        <a:rPr sz="900" spc="-3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ДОСААФ).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7048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Й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КВАР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/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ПЛ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10:07:00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ТЕГО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РИЯ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ЕМЕЛЬ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Земли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населённых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пунктов.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РАЗРЕШЕННЫЙ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ВИД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ИСПОЛЬЗОВАНИЯ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Перспектива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организации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строительство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спортивно-досугового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Неразграниченный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участок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государственной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собственности.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419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РУКТУРА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ездн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путей,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енност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5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Подъезд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территории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имеется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грунтовой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дороге.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федеральной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автодороги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600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городского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причала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3,5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5778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3296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УДАЛЕН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ЕЛЕН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2438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ащ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про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ные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  (промы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шл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охоз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яйств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енные,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иные)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ДО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НИХ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(метров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или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км)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центра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г.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Сортавала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3,5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647700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непосредственной близости расположена территория учебной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базы по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подготовке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водителей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легкового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автотранспорта.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ФОРМА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ПЕРЕДАЧИ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ПОЛЬЗОВАНИЕ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Аренда.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00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АЯ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ТУ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360045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(возмо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ность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кл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ю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ощадки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 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сетям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инженерно-транспортной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инфраструктуры)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07632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Сети водоснабжения, водоотведения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расстоянии менее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 км.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непосредственной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близости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сети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электроснабжения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(ВЛ,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ТП).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21272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Проектируемый межпоселковый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газопровод будет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проходить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вдоль Выборгского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шоссе,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примерно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в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600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854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УЩЕ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Ю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Отсутствуют.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7776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КРА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ТКО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6924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Территория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расположена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берегу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оз.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Хюмпелянъярви.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двух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сторон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окружена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лесным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массивом.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южной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части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единичная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жилая застройка.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Территория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представляет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собой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частично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заросшую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кустарником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деревьями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площадку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27686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небольшим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уклоном 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сторону озера. Близость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 водному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объекту предполагает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варианты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развития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инфраструктуры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водных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видов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спорта,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досуга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отдыха.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7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68524" y="550494"/>
            <a:ext cx="2271395" cy="4318000"/>
            <a:chOff x="68524" y="550494"/>
            <a:chExt cx="2271395" cy="431800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24" y="550494"/>
              <a:ext cx="2271268" cy="2930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24" y="843534"/>
              <a:ext cx="2271268" cy="2286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24" y="1072134"/>
              <a:ext cx="2271268" cy="228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24" y="1300734"/>
              <a:ext cx="2271268" cy="2286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24" y="1529333"/>
              <a:ext cx="2271268" cy="2286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24" y="1757908"/>
              <a:ext cx="2271268" cy="54193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24" y="2299957"/>
              <a:ext cx="2271268" cy="63285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524" y="2932811"/>
              <a:ext cx="2271268" cy="2286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24" y="3161398"/>
              <a:ext cx="2271268" cy="70079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524" y="3862146"/>
              <a:ext cx="2271268" cy="2286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524" y="4090746"/>
              <a:ext cx="2271268" cy="777697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6710298" y="32003"/>
            <a:ext cx="2386330" cy="2994025"/>
            <a:chOff x="6710298" y="32003"/>
            <a:chExt cx="2386330" cy="2994025"/>
          </a:xfrm>
        </p:grpSpPr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61831" y="32003"/>
              <a:ext cx="348996" cy="45415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577198" y="85788"/>
              <a:ext cx="242887" cy="34766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710298" y="549274"/>
              <a:ext cx="2385949" cy="247650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5396610" y="4940909"/>
            <a:ext cx="162560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00"/>
              </a:lnSpc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49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17" y="13716"/>
            <a:ext cx="9092565" cy="524510"/>
            <a:chOff x="51817" y="13716"/>
            <a:chExt cx="9092565" cy="5245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17" y="13716"/>
              <a:ext cx="9092182" cy="5242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04544" y="105155"/>
              <a:ext cx="4527804" cy="3718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390650" y="163830"/>
            <a:ext cx="42735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ОБЪЕКТЫ</a:t>
            </a:r>
            <a:r>
              <a:rPr sz="1100" b="1" spc="-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СПОРТИВНОГО</a:t>
            </a:r>
            <a:r>
              <a:rPr sz="1100" b="1" spc="-1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НАЗНАЧЕНИЯ</a:t>
            </a:r>
            <a:r>
              <a:rPr sz="1100" b="1" spc="-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00AFEF"/>
                </a:solidFill>
                <a:latin typeface="Calibri"/>
                <a:cs typeface="Calibri"/>
              </a:rPr>
              <a:t>(ГОРНОЛЫЖНЫЙ</a:t>
            </a:r>
            <a:r>
              <a:rPr sz="1100" b="1" spc="-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КОМПЛЕКС)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87311" y="12191"/>
            <a:ext cx="1872996" cy="58216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6781927" y="74803"/>
            <a:ext cx="15659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7E7E7E"/>
                </a:solidFill>
                <a:latin typeface="Calibri"/>
                <a:cs typeface="Calibri"/>
              </a:rPr>
              <a:t>Сортавальский </a:t>
            </a:r>
            <a:r>
              <a:rPr sz="1200" b="1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sz="1200" b="1" spc="-20" dirty="0" err="1">
                <a:solidFill>
                  <a:srgbClr val="7E7E7E"/>
                </a:solidFill>
                <a:latin typeface="Calibri"/>
                <a:cs typeface="Calibri"/>
              </a:rPr>
              <a:t>м</a:t>
            </a:r>
            <a:r>
              <a:rPr sz="1200" b="1" spc="-5" dirty="0" err="1">
                <a:solidFill>
                  <a:srgbClr val="7E7E7E"/>
                </a:solidFill>
                <a:latin typeface="Calibri"/>
                <a:cs typeface="Calibri"/>
              </a:rPr>
              <a:t>у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ницип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а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л</a:t>
            </a:r>
            <a:r>
              <a:rPr sz="1200" b="1" spc="-10" dirty="0" err="1">
                <a:solidFill>
                  <a:srgbClr val="7E7E7E"/>
                </a:solidFill>
                <a:latin typeface="Calibri"/>
                <a:cs typeface="Calibri"/>
              </a:rPr>
              <a:t>ьн</a:t>
            </a:r>
            <a:r>
              <a:rPr sz="1200" b="1" dirty="0" err="1">
                <a:solidFill>
                  <a:srgbClr val="7E7E7E"/>
                </a:solidFill>
                <a:latin typeface="Calibri"/>
                <a:cs typeface="Calibri"/>
              </a:rPr>
              <a:t>ый</a:t>
            </a:r>
            <a:r>
              <a:rPr sz="1200" b="1" spc="-45" dirty="0">
                <a:solidFill>
                  <a:srgbClr val="7E7E7E"/>
                </a:solidFill>
                <a:latin typeface="Calibri"/>
                <a:cs typeface="Calibri"/>
              </a:rPr>
              <a:t> </a:t>
            </a:r>
            <a:r>
              <a:rPr lang="ru-RU" sz="1200" b="1" dirty="0" smtClean="0">
                <a:solidFill>
                  <a:srgbClr val="7E7E7E"/>
                </a:solidFill>
                <a:latin typeface="Calibri"/>
                <a:cs typeface="Calibri"/>
              </a:rPr>
              <a:t>ОКРУГ</a:t>
            </a:r>
            <a:endParaRPr sz="1200" dirty="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8524" y="520445"/>
          <a:ext cx="6807835" cy="44805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56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621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ЖЕ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Республика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Карелия,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г.Сортавала,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900" spc="-5" dirty="0" smtClean="0">
                          <a:latin typeface="Calibri"/>
                          <a:cs typeface="Calibri"/>
                        </a:rPr>
                        <a:t>ОКРУГ</a:t>
                      </a:r>
                      <a:r>
                        <a:rPr sz="900" spc="-2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пос.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Хелюля.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77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КАДА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Й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МЕР/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ЩАДЬ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993264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Площадка включает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себя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земельных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участка: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10:07:042811:181/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10000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кв.м.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10:07:04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2/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38000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кв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.м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10:07:04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3/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24995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кв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10:07:00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: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7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3/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35957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Г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РИЯ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ЕМЕ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Земли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особо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охраняемых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территорий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объектов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земли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населённых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пунктов.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РАЗРЕШЕННЫЙ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ВИД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ИСПОЛЬЗОВАНИЯ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9309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Для размещения объектов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физической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культуры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спорта (для строительства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горнолыжного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комплекса).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Неразграниченная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государственная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собственность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(3 участка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предоставлены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аренду).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ТРАНСПОРТНАЯ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ездн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путей,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енност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7780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Подъезд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территории имеется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 грунтовой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дороге.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федеральной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автодороги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УДАЛЕН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ЕЛЕН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ащ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про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ные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107314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(промы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шл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охоз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яйств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енные,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ные)  И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ДО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НИХ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(метров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км)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985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algn="just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о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ртавал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5 км.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154305" algn="just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2-х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 от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поселка Хелюля имеется аэропорт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взлетно-посадочной полосой длинной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740 м. 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шириной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32,4 м.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Аэропорт может принимать любые вертолеты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самолеты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4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класса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ниже.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ФОРМА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ПЕРЕДАЧИ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ПОЛЬЗОВАНИЕ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Аренда.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772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 marR="146685">
                        <a:lnSpc>
                          <a:spcPct val="100000"/>
                        </a:lnSpc>
                        <a:spcBef>
                          <a:spcPts val="650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АЯ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ТУ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(возмо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ность 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подключения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площадки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сетям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инженерно-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портной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рук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уры)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Ближайшие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сети водоснабжения</a:t>
                      </a:r>
                      <a:r>
                        <a:rPr sz="9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 водоотведения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менее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222885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Электроснабжение: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одном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из участков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находится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ТП.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Отпущено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10 кВт (возможно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увеличение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мощности).</a:t>
                      </a:r>
                      <a:endParaRPr sz="900">
                        <a:latin typeface="Calibri"/>
                        <a:cs typeface="Calibri"/>
                      </a:endParaRPr>
                    </a:p>
                    <a:p>
                      <a:pPr marL="91440" marR="11303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Проектируемый межпоселковый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газопровод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пройдет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непосредственной близости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от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участков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(ориентировочное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400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метров).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400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КРА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ТКО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0160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На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территории расположены два горнолыжных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склона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протяженностью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600 и 800 м. (в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перспективе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возможно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увеличение протяженности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склонов за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счет земель лесного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фонда). Склоны используются детско-юношеской спортивной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школой. Возможно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строительство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объектов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инфраструктуры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горнолыжного комплекса.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9369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68524" y="539495"/>
            <a:ext cx="2345690" cy="4480560"/>
            <a:chOff x="68524" y="539495"/>
            <a:chExt cx="2345690" cy="448056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24" y="539495"/>
              <a:ext cx="2345690" cy="228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24" y="768095"/>
              <a:ext cx="2345690" cy="7772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24" y="1545335"/>
              <a:ext cx="2345690" cy="228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24" y="1773935"/>
              <a:ext cx="2345690" cy="365759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24" y="2139695"/>
              <a:ext cx="2345690" cy="2286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24" y="2368295"/>
              <a:ext cx="2345690" cy="36576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24" y="2734056"/>
              <a:ext cx="2345690" cy="64008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524" y="3374135"/>
              <a:ext cx="2345690" cy="2286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24" y="3602697"/>
              <a:ext cx="2345690" cy="77724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524" y="4379942"/>
              <a:ext cx="2345690" cy="640080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8561831" y="32003"/>
            <a:ext cx="349250" cy="454659"/>
            <a:chOff x="8561831" y="32003"/>
            <a:chExt cx="349250" cy="454659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61831" y="32003"/>
              <a:ext cx="348996" cy="45415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77198" y="85788"/>
              <a:ext cx="242887" cy="347662"/>
            </a:xfrm>
            <a:prstGeom prst="rect">
              <a:avLst/>
            </a:prstGeom>
          </p:spPr>
        </p:pic>
      </p:grpSp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951726" y="676148"/>
            <a:ext cx="2120900" cy="203682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948423" y="2906776"/>
            <a:ext cx="2127250" cy="2081149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5541009" y="5063134"/>
            <a:ext cx="162560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00"/>
              </a:lnSpc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50</a:t>
            </a:r>
            <a:endParaRPr sz="10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13" y="179169"/>
            <a:ext cx="9083040" cy="9006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0" y="5130800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1"/>
                </a:lnTo>
              </a:path>
            </a:pathLst>
          </a:custGeom>
          <a:ln w="28575">
            <a:solidFill>
              <a:srgbClr val="00AFE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4800" y="505206"/>
            <a:ext cx="342900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ГЕОГРАФИЧЕСКОЕ </a:t>
            </a:r>
            <a:r>
              <a:rPr lang="ru-RU" sz="14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 </a:t>
            </a:r>
            <a:r>
              <a:rPr sz="14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ПОЛОЖЕНИЕ</a:t>
            </a:r>
            <a:endParaRPr sz="140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16526" y="515057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09862" y="4886801"/>
            <a:ext cx="275018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ОБЩАЯ ПЛОЩАДЬ </a:t>
            </a:r>
            <a:r>
              <a:rPr lang="ru-RU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ОКРУГА</a:t>
            </a:r>
            <a:r>
              <a:rPr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- </a:t>
            </a:r>
            <a:r>
              <a:rPr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2190 кв.км.</a:t>
            </a: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2400" y="4467210"/>
            <a:ext cx="1847214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СХЕМА</a:t>
            </a:r>
          </a:p>
          <a:p>
            <a:pPr marL="12065" marR="5080" algn="ctr">
              <a:lnSpc>
                <a:spcPct val="100000"/>
              </a:lnSpc>
            </a:pPr>
            <a:r>
              <a:rPr sz="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РАСПОЛОЖЕНИЯ СОРТАВАЛЬСКОГО  МУНИЦИПАЛЬНОГО </a:t>
            </a:r>
            <a:r>
              <a:rPr lang="ru-RU" sz="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ОКРУГА</a:t>
            </a:r>
            <a:endParaRPr sz="9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10476" y="4484232"/>
            <a:ext cx="15811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СХЕМА</a:t>
            </a:r>
          </a:p>
          <a:p>
            <a:pPr marL="12700" marR="5080" indent="635" algn="ctr">
              <a:lnSpc>
                <a:spcPct val="100000"/>
              </a:lnSpc>
            </a:pPr>
            <a:r>
              <a:rPr sz="9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АДМИНИСТРАТИВНО-  ТЕРРИТОРИАЛЬНОГО ДЕЛЕНИЯ</a:t>
            </a: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159" y="1117442"/>
            <a:ext cx="2130641" cy="3225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767205" y="1124769"/>
            <a:ext cx="2198751" cy="3257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bject 14"/>
          <p:cNvSpPr txBox="1"/>
          <p:nvPr/>
        </p:nvSpPr>
        <p:spPr>
          <a:xfrm>
            <a:off x="2316542" y="1011883"/>
            <a:ext cx="4381500" cy="38625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6040" algn="ctr">
              <a:lnSpc>
                <a:spcPts val="1415"/>
              </a:lnSpc>
              <a:spcBef>
                <a:spcPts val="100"/>
              </a:spcBef>
            </a:pPr>
            <a:endParaRPr lang="ru-RU" sz="1400" b="1" spc="-20" dirty="0" smtClean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R="66040" algn="ctr">
              <a:lnSpc>
                <a:spcPts val="1415"/>
              </a:lnSpc>
              <a:spcBef>
                <a:spcPts val="100"/>
              </a:spcBef>
            </a:pPr>
            <a:r>
              <a:rPr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ГЕОГРАФИЧЕСКОЕ ПОЛОЖЕНИЕ</a:t>
            </a:r>
            <a:r>
              <a:rPr lang="ru-RU" sz="1400" b="1" spc="-10" dirty="0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/>
            </a:r>
            <a:br>
              <a:rPr lang="ru-RU" sz="1400" b="1" spc="-10" dirty="0" smtClean="0">
                <a:solidFill>
                  <a:srgbClr val="C00000"/>
                </a:solidFill>
                <a:latin typeface="Footlight MT Light" pitchFamily="18" charset="0"/>
                <a:cs typeface="Calibri"/>
              </a:rPr>
            </a:br>
            <a:endParaRPr sz="14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  <a:p>
            <a:pPr marL="12700" algn="ctr">
              <a:lnSpc>
                <a:spcPts val="1175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Сортавальский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муниципальный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lang="ru-RU" sz="1100" spc="-5" dirty="0" smtClean="0">
                <a:latin typeface="Calibri"/>
                <a:cs typeface="Calibri"/>
              </a:rPr>
              <a:t>округ</a:t>
            </a:r>
            <a:r>
              <a:rPr sz="1100" spc="-1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расположен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юго-западе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1143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Республики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Карелия,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северном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берегу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Ладожского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озера,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 270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км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от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Санкт-Петербурга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 240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км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от Петрозаводска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является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"жемчужиной" </a:t>
            </a:r>
            <a:r>
              <a:rPr sz="1100" spc="-5" dirty="0">
                <a:latin typeface="Footlight MT Light" pitchFamily="18" charset="0"/>
                <a:cs typeface="Calibri"/>
              </a:rPr>
              <a:t> Северного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Приладожья.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юге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lang="ru-RU" sz="1100" spc="-5" dirty="0" smtClean="0">
                <a:latin typeface="Footlight MT Light" pitchFamily="18" charset="0"/>
                <a:cs typeface="Calibri"/>
              </a:rPr>
              <a:t>ОКРУГ</a:t>
            </a:r>
            <a:r>
              <a:rPr sz="1100" spc="-1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граничит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Лахденпохским</a:t>
            </a:r>
            <a:r>
              <a:rPr lang="ru-RU" sz="1100" spc="-5" dirty="0" smtClean="0">
                <a:latin typeface="Calibri"/>
                <a:cs typeface="Calibri"/>
              </a:rPr>
              <a:t> округом</a:t>
            </a:r>
            <a:r>
              <a:rPr sz="1100" spc="-5" dirty="0" smtClean="0">
                <a:latin typeface="Footlight MT Light" pitchFamily="18" charset="0"/>
                <a:cs typeface="Calibri"/>
              </a:rPr>
              <a:t>,</a:t>
            </a:r>
            <a:r>
              <a:rPr sz="1100" spc="-1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на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севере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северо-востоке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 Питкярантским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Суоярвским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lang="ru-RU" sz="1100" spc="-5" dirty="0" smtClean="0">
                <a:latin typeface="Calibri"/>
                <a:cs typeface="Calibri"/>
              </a:rPr>
              <a:t>округами</a:t>
            </a:r>
            <a:r>
              <a:rPr sz="1100" spc="-5" dirty="0" smtClean="0">
                <a:latin typeface="Footlight MT Light" pitchFamily="18" charset="0"/>
                <a:cs typeface="Calibri"/>
              </a:rPr>
              <a:t>, </a:t>
            </a:r>
            <a:r>
              <a:rPr sz="1100" spc="-5" dirty="0">
                <a:latin typeface="Footlight MT Light" pitchFamily="18" charset="0"/>
                <a:cs typeface="Calibri"/>
              </a:rPr>
              <a:t>а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западной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части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- с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Финляндией,</a:t>
            </a:r>
            <a:r>
              <a:rPr sz="1100" spc="5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город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Сортавала находится </a:t>
            </a:r>
            <a:r>
              <a:rPr sz="1100" spc="-2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40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километрах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от Государственной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границы РФ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60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км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от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международного автомобильного пункта пропуска «Вяртсиля-Ниирола».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Акватория Ладожского озера соединена с акваторией Финского залива и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Балтийским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морем,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что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делает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lang="ru-RU" sz="1100" spc="-5" dirty="0" smtClean="0">
                <a:latin typeface="Footlight MT Light" pitchFamily="18" charset="0"/>
                <a:cs typeface="Calibri"/>
              </a:rPr>
              <a:t>ОКРУГ</a:t>
            </a:r>
            <a:r>
              <a:rPr sz="1100" spc="-1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доступным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для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водного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транспорта</a:t>
            </a:r>
            <a:r>
              <a:rPr sz="1100" spc="-5" dirty="0" smtClean="0">
                <a:latin typeface="Footlight MT Light" pitchFamily="18" charset="0"/>
                <a:cs typeface="Calibri"/>
              </a:rPr>
              <a:t>.</a:t>
            </a:r>
            <a:endParaRPr lang="ru-RU" sz="1100" spc="-5" dirty="0" smtClean="0">
              <a:latin typeface="Footlight MT Light" pitchFamily="18" charset="0"/>
              <a:cs typeface="Calibri"/>
            </a:endParaRPr>
          </a:p>
          <a:p>
            <a:pPr marR="67945" algn="ctr">
              <a:lnSpc>
                <a:spcPts val="1350"/>
              </a:lnSpc>
              <a:spcBef>
                <a:spcPts val="645"/>
              </a:spcBef>
            </a:pPr>
            <a:r>
              <a:rPr lang="ru-RU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А</a:t>
            </a:r>
            <a:r>
              <a:rPr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ДМИНИСТРАТИВНО-ТЕРРИТОРИАЛЬНОЕ </a:t>
            </a:r>
            <a:r>
              <a:rPr sz="1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ДЕЛЕНИЕ</a:t>
            </a:r>
          </a:p>
          <a:p>
            <a:pPr marL="12700" marR="446405" algn="ctr">
              <a:lnSpc>
                <a:spcPct val="100000"/>
              </a:lnSpc>
            </a:pPr>
            <a:r>
              <a:rPr lang="ru-RU" sz="1100" spc="-5" dirty="0" smtClean="0">
                <a:latin typeface="Calibri"/>
                <a:cs typeface="Calibri"/>
              </a:rPr>
              <a:t>Округ </a:t>
            </a:r>
            <a:r>
              <a:rPr sz="1100" spc="-5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объединяет 50 </a:t>
            </a:r>
            <a:r>
              <a:rPr sz="1100" spc="-10" dirty="0">
                <a:latin typeface="Footlight MT Light" pitchFamily="18" charset="0"/>
                <a:cs typeface="Calibri"/>
              </a:rPr>
              <a:t>населенных</a:t>
            </a:r>
            <a:r>
              <a:rPr sz="1100" spc="-5" dirty="0">
                <a:latin typeface="Footlight MT Light" pitchFamily="18" charset="0"/>
                <a:cs typeface="Calibri"/>
              </a:rPr>
              <a:t> пунктов, </a:t>
            </a:r>
            <a:r>
              <a:rPr sz="1100" spc="-10" dirty="0">
                <a:latin typeface="Footlight MT Light" pitchFamily="18" charset="0"/>
                <a:cs typeface="Calibri"/>
              </a:rPr>
              <a:t>самые </a:t>
            </a:r>
            <a:r>
              <a:rPr sz="1100" spc="-5" dirty="0">
                <a:latin typeface="Footlight MT Light" pitchFamily="18" charset="0"/>
                <a:cs typeface="Calibri"/>
              </a:rPr>
              <a:t>крупные: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г.Сортавала;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поселки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городского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типа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Вяртсиля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 Хелюля;</a:t>
            </a:r>
            <a:r>
              <a:rPr sz="1100" spc="45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центры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spc="-2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поселений</a:t>
            </a:r>
            <a:r>
              <a:rPr sz="1100" spc="35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Кааламо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Хаапалампи;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поселки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Рускеала,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Заозерный.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состав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lang="ru-RU" sz="1100" spc="-5" dirty="0" smtClean="0">
                <a:latin typeface="Calibri"/>
                <a:cs typeface="Calibri"/>
              </a:rPr>
              <a:t>округа 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входит</a:t>
            </a:r>
            <a:r>
              <a:rPr sz="1100" spc="15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островной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населенный</a:t>
            </a:r>
            <a:r>
              <a:rPr sz="1100" spc="5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пункт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–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п.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Валаам.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44357" y="258126"/>
            <a:ext cx="550799" cy="77152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434585" y="4995773"/>
            <a:ext cx="14541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545">
              <a:lnSpc>
                <a:spcPts val="107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5</a:t>
            </a:fld>
            <a:endParaRPr sz="1000">
              <a:latin typeface="Calibri"/>
              <a:cs typeface="Calibri"/>
            </a:endParaRPr>
          </a:p>
        </p:txBody>
      </p:sp>
      <p:pic>
        <p:nvPicPr>
          <p:cNvPr id="17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81450" y="179169"/>
            <a:ext cx="685800" cy="900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817" y="13716"/>
            <a:ext cx="9092565" cy="524510"/>
            <a:chOff x="51817" y="13716"/>
            <a:chExt cx="9092565" cy="5245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817" y="13716"/>
              <a:ext cx="9092182" cy="52425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7003" y="111251"/>
              <a:ext cx="3314700" cy="37185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022094" y="169875"/>
            <a:ext cx="3030855" cy="194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ЖИЛИЩНОЕ</a:t>
            </a:r>
            <a:r>
              <a:rPr sz="1100" b="1" spc="-3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СТРОИТЕЛЬСТВО</a:t>
            </a:r>
            <a:r>
              <a:rPr sz="1100" b="1" spc="-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НА</a:t>
            </a:r>
            <a:r>
              <a:rPr sz="1100" b="1" spc="-1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МАССИВЕ</a:t>
            </a:r>
            <a:r>
              <a:rPr sz="1100" b="1" spc="-4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12</a:t>
            </a:r>
            <a:r>
              <a:rPr sz="1100" b="1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00AFEF"/>
                </a:solidFill>
                <a:latin typeface="Calibri"/>
                <a:cs typeface="Calibri"/>
              </a:rPr>
              <a:t>ГА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68524" y="531494"/>
          <a:ext cx="6807835" cy="43832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456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621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МЕ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ДРЕ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 dirty="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Республика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Карелия,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г.Сортавала,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пос.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Хелюля.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КАДА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Й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КВАР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АЛ/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ЩАДЬ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10:07:00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14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,5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га.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9969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ТЕГО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РИЯ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ЕМЕЛЬ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Земли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населенных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пунктов.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29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РАЗРЕШЕННЫЙ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ВИД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ИСПОЛЬЗОВАНИЯ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5367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Комплексное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освоение 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целях индивидуального жилищного строительства,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строительство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малоэтажных жилых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блокированных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малоэтажных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многоквартирных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жилых.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35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Неразграниченный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участок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государственной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собственности.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20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ТРАНСПОРТНАЯ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ИНФРАСТРУКТУРА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(на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ч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здн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тей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сть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26289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Расположен непосредственно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вдоль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федеральной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автодороги А-121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«Сортавала».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 железнодорожной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ст.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Хелюля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 0,5 км.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До аэропорта (в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стадии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реконструкции)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около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1,5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км.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286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458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УДАЛЕН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ЕЛЕН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Х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ащ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про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зв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дст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ные</a:t>
                      </a:r>
                      <a:r>
                        <a:rPr sz="800" b="1" spc="-5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об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ъ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ы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 marR="107314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(промы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шл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л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ьс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охоз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яйств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енные,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ные)  И</a:t>
                      </a:r>
                      <a:r>
                        <a:rPr sz="800" b="1" spc="-1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РАССТОЯНИЕ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ДО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НИХ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(метров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или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км)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50" dirty="0">
                        <a:latin typeface="Times New Roman"/>
                        <a:cs typeface="Times New Roman"/>
                      </a:endParaRPr>
                    </a:p>
                    <a:p>
                      <a:pPr marL="91440" marR="568960">
                        <a:lnSpc>
                          <a:spcPct val="100000"/>
                        </a:lnSpc>
                      </a:pPr>
                      <a:r>
                        <a:rPr sz="90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черте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пос.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Хелюля, до г.Сортавала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 5 км. Наличие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регулярного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автобусного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сообщения.</a:t>
                      </a:r>
                      <a:r>
                        <a:rPr sz="9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900" dirty="0" smtClean="0">
                          <a:latin typeface="Calibri"/>
                          <a:cs typeface="Calibri"/>
                        </a:rPr>
                        <a:t>ОКРУГ</a:t>
                      </a:r>
                      <a:r>
                        <a:rPr sz="900" spc="-4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активной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новой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жилищной застройки.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ФОРМА</a:t>
                      </a:r>
                      <a:r>
                        <a:rPr sz="800" b="1" spc="-2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ПЕРЕДАЧИ</a:t>
                      </a:r>
                      <a:r>
                        <a:rPr sz="800" b="1" spc="-3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ПОЛЬЗОВАНИЕ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Аренда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до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момента</a:t>
                      </a:r>
                      <a:r>
                        <a:rPr sz="9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ввода</a:t>
                      </a:r>
                      <a:r>
                        <a:rPr sz="9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эксплуатацию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построенных</a:t>
                      </a:r>
                      <a:r>
                        <a:rPr sz="9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объектов.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14959">
                <a:tc>
                  <a:txBody>
                    <a:bodyPr/>
                    <a:lstStyle/>
                    <a:p>
                      <a:pPr marL="91440" marR="14668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АЯ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</a:t>
                      </a:r>
                      <a:r>
                        <a:rPr sz="800" b="1" spc="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ТУ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(возмо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ж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ность 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подключения</a:t>
                      </a:r>
                      <a:r>
                        <a:rPr sz="800" b="1" spc="-3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площадки</a:t>
                      </a:r>
                      <a:r>
                        <a:rPr sz="800" b="1" spc="-2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сетям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инженерно-</a:t>
                      </a:r>
                      <a:endParaRPr sz="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портной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ф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рас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рук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уры)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67945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91440" marR="97790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Имеется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возможность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подключения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сетям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электро-,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водоснабжения, водоотведения. </a:t>
                      </a:r>
                      <a:r>
                        <a:rPr sz="900" spc="-1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Вдоль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территории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будет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проходить</a:t>
                      </a:r>
                      <a:r>
                        <a:rPr sz="9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межпоселковый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газопровод.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УЩЕ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СТ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ВУ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Ю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ЩИЕ</a:t>
                      </a:r>
                      <a:r>
                        <a:rPr sz="800" b="1" spc="-4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ТРО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ИЯ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Отсутствуют.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38735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6932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КРА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ТКО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Е</a:t>
                      </a:r>
                      <a:r>
                        <a:rPr sz="800" b="1" spc="-4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ОП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</a:t>
                      </a:r>
                      <a:r>
                        <a:rPr sz="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С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А</a:t>
                      </a:r>
                      <a:r>
                        <a:rPr sz="800" b="1" spc="-5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Н</a:t>
                      </a:r>
                      <a:r>
                        <a:rPr sz="800" b="1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ИЕ</a:t>
                      </a:r>
                      <a:endParaRPr sz="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38100">
                      <a:solidFill>
                        <a:srgbClr val="EBEBEB"/>
                      </a:solidFill>
                      <a:prstDash val="solid"/>
                    </a:lnR>
                    <a:lnT w="38100">
                      <a:solidFill>
                        <a:srgbClr val="EBEBEB"/>
                      </a:solidFill>
                      <a:prstDash val="solid"/>
                    </a:lnT>
                    <a:lnB w="38100">
                      <a:solidFill>
                        <a:srgbClr val="EBEBE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193675">
                        <a:lnSpc>
                          <a:spcPct val="100000"/>
                        </a:lnSpc>
                        <a:spcBef>
                          <a:spcPts val="520"/>
                        </a:spcBef>
                      </a:pPr>
                      <a:r>
                        <a:rPr sz="900" spc="-5" dirty="0">
                          <a:latin typeface="Calibri"/>
                          <a:cs typeface="Calibri"/>
                        </a:rPr>
                        <a:t>Земельный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массив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мелиорирован, закустарен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вдоль канав,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без перепадов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высот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(ранее</a:t>
                      </a:r>
                      <a:r>
                        <a:rPr sz="9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9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сельскохозяйственные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угодья).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Привлекателен</a:t>
                      </a:r>
                      <a:r>
                        <a:rPr sz="9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возможностью</a:t>
                      </a:r>
                      <a:r>
                        <a:rPr sz="9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подключения </a:t>
                      </a:r>
                      <a:r>
                        <a:rPr sz="900" spc="-1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ко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всем инженерным сетям, местоположением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в условиях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востребованности </a:t>
                      </a:r>
                      <a:r>
                        <a:rPr sz="900" dirty="0">
                          <a:latin typeface="Calibri"/>
                          <a:cs typeface="Calibri"/>
                        </a:rPr>
                        <a:t>нового </a:t>
                      </a:r>
                      <a:r>
                        <a:rPr sz="9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жилищного</a:t>
                      </a:r>
                      <a:r>
                        <a:rPr sz="9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5" dirty="0">
                          <a:latin typeface="Calibri"/>
                          <a:cs typeface="Calibri"/>
                        </a:rPr>
                        <a:t>строительства.</a:t>
                      </a:r>
                      <a:endParaRPr sz="900">
                        <a:latin typeface="Calibri"/>
                        <a:cs typeface="Calibri"/>
                      </a:endParaRPr>
                    </a:p>
                  </a:txBody>
                  <a:tcPr marL="0" marR="0" marT="66040" marB="0">
                    <a:lnL w="38100">
                      <a:solidFill>
                        <a:srgbClr val="EBEBEB"/>
                      </a:solidFill>
                      <a:prstDash val="solid"/>
                    </a:lnL>
                    <a:lnT w="12700">
                      <a:solidFill>
                        <a:srgbClr val="EBEBEB"/>
                      </a:solidFill>
                      <a:prstDash val="solid"/>
                    </a:lnT>
                    <a:lnB w="12700">
                      <a:solidFill>
                        <a:srgbClr val="EBEBEB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68524" y="550544"/>
            <a:ext cx="2345690" cy="4383405"/>
            <a:chOff x="68524" y="550544"/>
            <a:chExt cx="2345690" cy="4383405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8524" y="550544"/>
              <a:ext cx="2345690" cy="2286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524" y="779094"/>
              <a:ext cx="2345690" cy="3524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24" y="1131569"/>
              <a:ext cx="2345690" cy="2286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8524" y="1360169"/>
              <a:ext cx="2345690" cy="5029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24" y="1863089"/>
              <a:ext cx="2345690" cy="2286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524" y="2091715"/>
              <a:ext cx="2345690" cy="55204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524" y="2643784"/>
              <a:ext cx="2345690" cy="6245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24" y="3268344"/>
              <a:ext cx="2345690" cy="2286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524" y="3496906"/>
              <a:ext cx="2345690" cy="51499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24" y="4011904"/>
              <a:ext cx="2345690" cy="2286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524" y="4240504"/>
              <a:ext cx="2345690" cy="693293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5756909" y="4946396"/>
            <a:ext cx="1625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b="1" dirty="0">
                <a:solidFill>
                  <a:srgbClr val="FFFFFF"/>
                </a:solidFill>
                <a:latin typeface="Calibri"/>
                <a:cs typeface="Calibri"/>
              </a:rPr>
              <a:t>51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7009423" y="57344"/>
            <a:ext cx="2120900" cy="2179320"/>
            <a:chOff x="6948423" y="32003"/>
            <a:chExt cx="2120900" cy="2179320"/>
          </a:xfrm>
        </p:grpSpPr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61831" y="32003"/>
              <a:ext cx="348996" cy="45415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77198" y="85788"/>
              <a:ext cx="242887" cy="34766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48423" y="550798"/>
              <a:ext cx="2120900" cy="16605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13359"/>
            <a:ext cx="9128760" cy="90068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53909" y="565081"/>
            <a:ext cx="1491424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КОНТАКТЫ</a:t>
            </a:r>
            <a:endParaRPr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otlight MT Light" pitchFamily="18" charset="0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2776" y="273113"/>
            <a:ext cx="538162" cy="773112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777142" y="1207334"/>
            <a:ext cx="2474719" cy="892551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37160" marR="127635" algn="ctr">
              <a:lnSpc>
                <a:spcPts val="1300"/>
              </a:lnSpc>
              <a:spcBef>
                <a:spcPts val="259"/>
              </a:spcBef>
            </a:pPr>
            <a:r>
              <a:rPr lang="en-US" sz="1400" u="sng" dirty="0">
                <a:hlinkClick r:id="rId4"/>
              </a:rPr>
              <a:t>sort</a:t>
            </a:r>
            <a:r>
              <a:rPr lang="ru-RU" sz="1400" u="sng" dirty="0">
                <a:hlinkClick r:id="rId4"/>
              </a:rPr>
              <a:t>_</a:t>
            </a:r>
            <a:r>
              <a:rPr lang="en-US" sz="1400" u="sng" dirty="0">
                <a:hlinkClick r:id="rId4"/>
              </a:rPr>
              <a:t>org</a:t>
            </a:r>
            <a:r>
              <a:rPr lang="ru-RU" sz="1400" u="sng" dirty="0">
                <a:hlinkClick r:id="rId4"/>
              </a:rPr>
              <a:t>_</a:t>
            </a:r>
            <a:r>
              <a:rPr lang="en-US" sz="1400" u="sng" dirty="0" err="1">
                <a:hlinkClick r:id="rId4"/>
              </a:rPr>
              <a:t>otd</a:t>
            </a:r>
            <a:r>
              <a:rPr lang="ru-RU" sz="1400" u="sng" dirty="0">
                <a:hlinkClick r:id="rId4"/>
              </a:rPr>
              <a:t>@</a:t>
            </a:r>
            <a:r>
              <a:rPr lang="en-US" sz="1400" u="sng" dirty="0">
                <a:hlinkClick r:id="rId4"/>
              </a:rPr>
              <a:t>mail</a:t>
            </a:r>
            <a:r>
              <a:rPr lang="ru-RU" sz="1400" u="sng" dirty="0">
                <a:hlinkClick r:id="rId4"/>
              </a:rPr>
              <a:t>.</a:t>
            </a:r>
            <a:r>
              <a:rPr lang="en-US" sz="1400" u="sng" dirty="0" err="1">
                <a:hlinkClick r:id="rId4"/>
              </a:rPr>
              <a:t>ru</a:t>
            </a:r>
            <a:r>
              <a:rPr lang="en-US" sz="1400" u="sng" dirty="0"/>
              <a:t>  </a:t>
            </a:r>
            <a:endParaRPr lang="ru-RU" sz="1400" u="sng" dirty="0"/>
          </a:p>
          <a:p>
            <a:pPr marL="137160" marR="127635" algn="ctr">
              <a:lnSpc>
                <a:spcPts val="1300"/>
              </a:lnSpc>
              <a:spcBef>
                <a:spcPts val="259"/>
              </a:spcBef>
            </a:pPr>
            <a:r>
              <a:rPr sz="140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  <a:hlinkClick r:id="rId5"/>
              </a:rPr>
              <a:t>sortinvest@yandex.ru</a:t>
            </a:r>
            <a:endParaRPr sz="1400" dirty="0">
              <a:latin typeface="Calibri"/>
              <a:cs typeface="Calibri"/>
            </a:endParaRPr>
          </a:p>
          <a:p>
            <a:pPr marL="635" algn="ctr">
              <a:lnSpc>
                <a:spcPts val="1200"/>
              </a:lnSpc>
            </a:pPr>
            <a:endParaRPr lang="ru-RU" sz="1400" dirty="0">
              <a:latin typeface="Calibri"/>
              <a:cs typeface="Calibri"/>
            </a:endParaRPr>
          </a:p>
          <a:p>
            <a:pPr marL="635" algn="ctr">
              <a:lnSpc>
                <a:spcPts val="1200"/>
              </a:lnSpc>
            </a:pPr>
            <a:r>
              <a:rPr sz="1400" dirty="0">
                <a:latin typeface="Calibri"/>
                <a:cs typeface="Calibri"/>
              </a:rPr>
              <a:t>186792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Карелия,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ts val="1370"/>
              </a:lnSpc>
            </a:pPr>
            <a:r>
              <a:rPr sz="1400" spc="-10" dirty="0">
                <a:latin typeface="Calibri"/>
                <a:cs typeface="Calibri"/>
              </a:rPr>
              <a:t>г.Сортавала,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пл.</a:t>
            </a:r>
            <a:r>
              <a:rPr sz="1400" spc="-5" dirty="0">
                <a:latin typeface="Calibri"/>
                <a:cs typeface="Calibri"/>
              </a:rPr>
              <a:t> Кирова,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11</a:t>
            </a:r>
          </a:p>
        </p:txBody>
      </p:sp>
      <p:sp>
        <p:nvSpPr>
          <p:cNvPr id="34" name="object 34"/>
          <p:cNvSpPr txBox="1"/>
          <p:nvPr/>
        </p:nvSpPr>
        <p:spPr>
          <a:xfrm>
            <a:off x="1002601" y="2212050"/>
            <a:ext cx="2113534" cy="11028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1400" spc="-5" dirty="0">
                <a:latin typeface="Calibri"/>
                <a:cs typeface="Calibri"/>
              </a:rPr>
              <a:t>Телефоны для связи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(81430)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4-53-34</a:t>
            </a: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(81430)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4-81-56</a:t>
            </a: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(81430)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4-78-84</a:t>
            </a:r>
          </a:p>
          <a:p>
            <a:pPr marL="13970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(</a:t>
            </a:r>
            <a:r>
              <a:rPr sz="1400" dirty="0">
                <a:latin typeface="Calibri"/>
                <a:cs typeface="Calibri"/>
              </a:rPr>
              <a:t>921) 22</a:t>
            </a:r>
            <a:r>
              <a:rPr sz="1400" spc="5" dirty="0">
                <a:latin typeface="Calibri"/>
                <a:cs typeface="Calibri"/>
              </a:rPr>
              <a:t>1</a:t>
            </a:r>
            <a:r>
              <a:rPr sz="1400" dirty="0">
                <a:latin typeface="Calibri"/>
                <a:cs typeface="Calibri"/>
              </a:rPr>
              <a:t>-55-05</a:t>
            </a:r>
          </a:p>
        </p:txBody>
      </p:sp>
      <p:sp>
        <p:nvSpPr>
          <p:cNvPr id="35" name="object 35"/>
          <p:cNvSpPr txBox="1"/>
          <p:nvPr/>
        </p:nvSpPr>
        <p:spPr>
          <a:xfrm>
            <a:off x="5562601" y="1772378"/>
            <a:ext cx="3429000" cy="898323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165100" algn="ctr">
              <a:lnSpc>
                <a:spcPct val="100000"/>
              </a:lnSpc>
              <a:spcBef>
                <a:spcPts val="185"/>
              </a:spcBef>
            </a:pPr>
            <a:r>
              <a:rPr sz="1400" spc="-10" dirty="0">
                <a:latin typeface="Calibri"/>
                <a:cs typeface="Calibri"/>
              </a:rPr>
              <a:t>www.рк-сортавала.рф</a:t>
            </a:r>
            <a:endParaRPr sz="1400" dirty="0">
              <a:latin typeface="Calibri"/>
              <a:cs typeface="Calibri"/>
            </a:endParaRPr>
          </a:p>
          <a:p>
            <a:pPr marR="127635" algn="ctr">
              <a:lnSpc>
                <a:spcPct val="100000"/>
              </a:lnSpc>
              <a:spcBef>
                <a:spcPts val="80"/>
              </a:spcBef>
            </a:pPr>
            <a:r>
              <a:rPr sz="1400" spc="-5" dirty="0">
                <a:latin typeface="Calibri"/>
                <a:cs typeface="Calibri"/>
              </a:rPr>
              <a:t>(«Инвестиционные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предложения»,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«Предложения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земельным</a:t>
            </a:r>
            <a:r>
              <a:rPr sz="1400" spc="-5" dirty="0">
                <a:latin typeface="Calibri"/>
                <a:cs typeface="Calibri"/>
              </a:rPr>
              <a:t> участкам»,</a:t>
            </a:r>
            <a:endParaRPr sz="1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«Предложения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по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имуществу»)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89249" y="3486150"/>
            <a:ext cx="5053965" cy="15901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i="1" spc="-15" dirty="0" err="1">
                <a:solidFill>
                  <a:srgbClr val="C00000"/>
                </a:solidFill>
                <a:latin typeface="Calibri"/>
                <a:cs typeface="Calibri"/>
              </a:rPr>
              <a:t>Крупин</a:t>
            </a:r>
            <a:r>
              <a:rPr lang="ru-RU" sz="1400" i="1" spc="-15" dirty="0">
                <a:solidFill>
                  <a:srgbClr val="C00000"/>
                </a:solidFill>
                <a:latin typeface="Calibri"/>
                <a:cs typeface="Calibri"/>
              </a:rPr>
              <a:t> Сергей Владимирович</a:t>
            </a:r>
            <a:endParaRPr sz="1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spc="-30" dirty="0">
                <a:latin typeface="Calibri"/>
                <a:cs typeface="Calibri"/>
              </a:rPr>
              <a:t>Глава</a:t>
            </a:r>
            <a:r>
              <a:rPr sz="1400" spc="-5" dirty="0">
                <a:latin typeface="Calibri"/>
                <a:cs typeface="Calibri"/>
              </a:rPr>
              <a:t> администрации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Сортавальского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 err="1">
                <a:latin typeface="Calibri"/>
                <a:cs typeface="Calibri"/>
              </a:rPr>
              <a:t>муниципального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lang="ru-RU" sz="1400" spc="5" dirty="0" smtClean="0">
                <a:latin typeface="Calibri"/>
                <a:cs typeface="Calibri"/>
              </a:rPr>
              <a:t>округ</a:t>
            </a:r>
            <a:r>
              <a:rPr sz="1400" spc="-5" dirty="0" smtClean="0">
                <a:latin typeface="Calibri"/>
                <a:cs typeface="Calibri"/>
              </a:rPr>
              <a:t>а</a:t>
            </a:r>
            <a:endParaRPr lang="ru-RU" sz="1400" spc="-5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400" i="1" spc="-5" dirty="0">
                <a:solidFill>
                  <a:srgbClr val="C00000"/>
                </a:solidFill>
                <a:latin typeface="Calibri"/>
                <a:cs typeface="Calibri"/>
              </a:rPr>
              <a:t>Щукина</a:t>
            </a:r>
            <a:r>
              <a:rPr sz="1400" i="1" spc="254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C00000"/>
                </a:solidFill>
                <a:latin typeface="Calibri"/>
                <a:cs typeface="Calibri"/>
              </a:rPr>
              <a:t>Лариса</a:t>
            </a:r>
            <a:r>
              <a:rPr sz="1400" i="1" spc="2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400" i="1" spc="-5" dirty="0">
                <a:solidFill>
                  <a:srgbClr val="C00000"/>
                </a:solidFill>
                <a:latin typeface="Calibri"/>
                <a:cs typeface="Calibri"/>
              </a:rPr>
              <a:t>Юрьевна</a:t>
            </a:r>
            <a:endParaRPr sz="1400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Директор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МКУ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«Недвижимость-ИНВЕСТ»,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инвестиционный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уполномоченный </a:t>
            </a:r>
            <a:r>
              <a:rPr sz="1400" spc="-254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Сортавальского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 err="1">
                <a:latin typeface="Calibri"/>
                <a:cs typeface="Calibri"/>
              </a:rPr>
              <a:t>муниципального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lang="ru-RU" sz="1400" spc="-5" dirty="0" smtClean="0">
                <a:latin typeface="Calibri"/>
                <a:cs typeface="Calibri"/>
              </a:rPr>
              <a:t>округа</a:t>
            </a: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 dirty="0">
              <a:latin typeface="Calibri"/>
              <a:cs typeface="Calibri"/>
            </a:endParaRPr>
          </a:p>
          <a:p>
            <a:pPr marR="1343660" algn="r">
              <a:lnSpc>
                <a:spcPct val="100000"/>
              </a:lnSpc>
            </a:pPr>
            <a:r>
              <a:rPr sz="1000" b="1" spc="-10" dirty="0">
                <a:solidFill>
                  <a:srgbClr val="FFFFFF"/>
                </a:solidFill>
                <a:latin typeface="Calibri"/>
                <a:cs typeface="Calibri"/>
              </a:rPr>
              <a:t>53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400800" y="1396174"/>
            <a:ext cx="198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ПОДРОБНОСТИ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4759153" y="575594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7" y="185928"/>
            <a:ext cx="9092184" cy="90220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8200" y="553994"/>
            <a:ext cx="2840076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ИСТОРИЧЕСКАЯ СПРАВКА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4231" y="251269"/>
            <a:ext cx="536575" cy="77152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6200" y="1059307"/>
            <a:ext cx="8991600" cy="35798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27635" algn="ctr">
              <a:lnSpc>
                <a:spcPct val="100000"/>
              </a:lnSpc>
              <a:spcBef>
                <a:spcPts val="95"/>
              </a:spcBef>
            </a:pPr>
            <a:endParaRPr lang="ru-RU" sz="1100" spc="-5" dirty="0" smtClean="0">
              <a:latin typeface="Footlight MT Light" pitchFamily="18" charset="0"/>
              <a:cs typeface="Calibri"/>
            </a:endParaRPr>
          </a:p>
          <a:p>
            <a:pPr marL="12700" marR="5080" indent="127635" algn="ctr">
              <a:lnSpc>
                <a:spcPct val="100000"/>
              </a:lnSpc>
              <a:spcBef>
                <a:spcPts val="95"/>
              </a:spcBef>
            </a:pPr>
            <a:r>
              <a:rPr sz="1100" spc="-5" dirty="0" smtClean="0">
                <a:latin typeface="Footlight MT Light" pitchFamily="18" charset="0"/>
                <a:cs typeface="Calibri"/>
              </a:rPr>
              <a:t>СОРТАВАЛА</a:t>
            </a:r>
            <a:r>
              <a:rPr sz="110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праву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считается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одним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из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самых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красивых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городов</a:t>
            </a:r>
            <a:r>
              <a:rPr sz="1100" spc="-5" dirty="0">
                <a:latin typeface="Footlight MT Light" pitchFamily="18" charset="0"/>
                <a:cs typeface="Calibri"/>
              </a:rPr>
              <a:t> Карелии.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Его</a:t>
            </a:r>
            <a:r>
              <a:rPr sz="1100" spc="-5" dirty="0">
                <a:latin typeface="Footlight MT Light" pitchFamily="18" charset="0"/>
                <a:cs typeface="Calibri"/>
              </a:rPr>
              <a:t> историко-культурный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облик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сформировали три </a:t>
            </a:r>
            <a:r>
              <a:rPr sz="1100" spc="-10" dirty="0">
                <a:latin typeface="Footlight MT Light" pitchFamily="18" charset="0"/>
                <a:cs typeface="Calibri"/>
              </a:rPr>
              <a:t>государства </a:t>
            </a:r>
            <a:r>
              <a:rPr sz="1100" spc="-5" dirty="0">
                <a:latin typeface="Footlight MT Light" pitchFamily="18" charset="0"/>
                <a:cs typeface="Calibri"/>
              </a:rPr>
              <a:t>- Швеция, Финляндия и Россия. Также, город имеет три официальных даты рождения и </a:t>
            </a:r>
            <a:r>
              <a:rPr sz="1100" dirty="0">
                <a:latin typeface="Footlight MT Light" pitchFamily="18" charset="0"/>
                <a:cs typeface="Calibri"/>
              </a:rPr>
              <a:t> три</a:t>
            </a:r>
            <a:r>
              <a:rPr sz="1100" spc="-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исторических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названия.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5080" indent="16256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В 1632 году Сердовольский погост </a:t>
            </a:r>
            <a:r>
              <a:rPr sz="1100" spc="-10" dirty="0">
                <a:latin typeface="Footlight MT Light" pitchFamily="18" charset="0"/>
                <a:cs typeface="Calibri"/>
              </a:rPr>
              <a:t>отошёл </a:t>
            </a:r>
            <a:r>
              <a:rPr sz="1100" spc="-5" dirty="0">
                <a:latin typeface="Footlight MT Light" pitchFamily="18" charset="0"/>
                <a:cs typeface="Calibri"/>
              </a:rPr>
              <a:t>к Швеции. Тогда </a:t>
            </a:r>
            <a:r>
              <a:rPr sz="1100" spc="-10" dirty="0">
                <a:latin typeface="Footlight MT Light" pitchFamily="18" charset="0"/>
                <a:cs typeface="Calibri"/>
              </a:rPr>
              <a:t>же </a:t>
            </a:r>
            <a:r>
              <a:rPr sz="1100" spc="-5" dirty="0">
                <a:latin typeface="Footlight MT Light" pitchFamily="18" charset="0"/>
                <a:cs typeface="Calibri"/>
              </a:rPr>
              <a:t>неподалёку </a:t>
            </a:r>
            <a:r>
              <a:rPr sz="1100" spc="-10" dirty="0">
                <a:latin typeface="Footlight MT Light" pitchFamily="18" charset="0"/>
                <a:cs typeface="Calibri"/>
              </a:rPr>
              <a:t>от </a:t>
            </a:r>
            <a:r>
              <a:rPr sz="1100" spc="-5" dirty="0">
                <a:latin typeface="Footlight MT Light" pitchFamily="18" charset="0"/>
                <a:cs typeface="Calibri"/>
              </a:rPr>
              <a:t>погоста по </a:t>
            </a:r>
            <a:r>
              <a:rPr sz="1100" spc="-10" dirty="0">
                <a:latin typeface="Footlight MT Light" pitchFamily="18" charset="0"/>
                <a:cs typeface="Calibri"/>
              </a:rPr>
              <a:t>указу </a:t>
            </a:r>
            <a:r>
              <a:rPr sz="1100" spc="-5" dirty="0">
                <a:latin typeface="Footlight MT Light" pitchFamily="18" charset="0"/>
                <a:cs typeface="Calibri"/>
              </a:rPr>
              <a:t>короля Густава II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Адольфа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было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основано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селение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Сордавалла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(швед.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Sordavalla),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которое</a:t>
            </a:r>
            <a:r>
              <a:rPr sz="1100" spc="-5" dirty="0">
                <a:latin typeface="Footlight MT Light" pitchFamily="18" charset="0"/>
                <a:cs typeface="Calibri"/>
              </a:rPr>
              <a:t> в</a:t>
            </a:r>
            <a:r>
              <a:rPr sz="1100" dirty="0">
                <a:latin typeface="Footlight MT Light" pitchFamily="18" charset="0"/>
                <a:cs typeface="Calibri"/>
              </a:rPr>
              <a:t> 1646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году</a:t>
            </a:r>
            <a:r>
              <a:rPr sz="1100" spc="-5" dirty="0">
                <a:latin typeface="Footlight MT Light" pitchFamily="18" charset="0"/>
                <a:cs typeface="Calibri"/>
              </a:rPr>
              <a:t> по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указу королевы</a:t>
            </a:r>
            <a:r>
              <a:rPr sz="1100" spc="2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Кристины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(дочери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короля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Густава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II </a:t>
            </a:r>
            <a:r>
              <a:rPr sz="1100" spc="-5" dirty="0">
                <a:latin typeface="Footlight MT Light" pitchFamily="18" charset="0"/>
                <a:cs typeface="Calibri"/>
              </a:rPr>
              <a:t>Адольфа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получило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статус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города.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6985" indent="162560" algn="ctr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январе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1705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года,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ходе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Северной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войны,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Сордавалла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была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три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дня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захвачена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русскими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войсками,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перешедшими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льду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Ладожское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озеро.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8255" indent="16256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По </a:t>
            </a:r>
            <a:r>
              <a:rPr sz="1100" spc="-10" dirty="0">
                <a:latin typeface="Footlight MT Light" pitchFamily="18" charset="0"/>
                <a:cs typeface="Calibri"/>
              </a:rPr>
              <a:t>Ништадтскому </a:t>
            </a:r>
            <a:r>
              <a:rPr sz="1100" spc="-5" dirty="0">
                <a:latin typeface="Footlight MT Light" pitchFamily="18" charset="0"/>
                <a:cs typeface="Calibri"/>
              </a:rPr>
              <a:t>мирному договору 1721 года вся Старая Финляндия и Сордавалла в том числе отошла к России. </a:t>
            </a:r>
            <a:r>
              <a:rPr sz="1100" spc="-20" dirty="0">
                <a:latin typeface="Footlight MT Light" pitchFamily="18" charset="0"/>
                <a:cs typeface="Calibri"/>
              </a:rPr>
              <a:t>На 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отвоёванной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территории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была образована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Выборгская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провинция,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а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Сордавалла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была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переименована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 Сердоболь.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7620" indent="190500" algn="ctr">
              <a:lnSpc>
                <a:spcPct val="100000"/>
              </a:lnSpc>
            </a:pPr>
            <a:r>
              <a:rPr sz="1100" spc="-10" dirty="0">
                <a:latin typeface="Footlight MT Light" pitchFamily="18" charset="0"/>
                <a:cs typeface="Calibri"/>
              </a:rPr>
              <a:t>Во</a:t>
            </a:r>
            <a:r>
              <a:rPr sz="1100" spc="-5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время</a:t>
            </a:r>
            <a:r>
              <a:rPr sz="1100" spc="-5" dirty="0">
                <a:latin typeface="Footlight MT Light" pitchFamily="18" charset="0"/>
                <a:cs typeface="Calibri"/>
              </a:rPr>
              <a:t> Северной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войны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город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подвергся сильному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разрушению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вновь</a:t>
            </a:r>
            <a:r>
              <a:rPr sz="1100" spc="20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получил </a:t>
            </a:r>
            <a:r>
              <a:rPr sz="1100" spc="-5" dirty="0">
                <a:latin typeface="Footlight MT Light" pitchFamily="18" charset="0"/>
                <a:cs typeface="Calibri"/>
              </a:rPr>
              <a:t>статус</a:t>
            </a:r>
            <a:r>
              <a:rPr sz="1100" spc="204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города только</a:t>
            </a:r>
            <a:r>
              <a:rPr sz="1100" spc="204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spc="204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1783 </a:t>
            </a:r>
            <a:r>
              <a:rPr sz="1100" spc="-2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году,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ходе губернской реформы Екатерины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II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Великой.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5715" indent="16256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31 декабря </a:t>
            </a:r>
            <a:r>
              <a:rPr sz="1100" dirty="0">
                <a:latin typeface="Footlight MT Light" pitchFamily="18" charset="0"/>
                <a:cs typeface="Calibri"/>
              </a:rPr>
              <a:t>1917 </a:t>
            </a:r>
            <a:r>
              <a:rPr sz="1100" spc="-5" dirty="0">
                <a:latin typeface="Footlight MT Light" pitchFamily="18" charset="0"/>
                <a:cs typeface="Calibri"/>
              </a:rPr>
              <a:t>года глава советского правительства В. И. Ленин подписал декрет о предоставлении Финляндии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полной независимости </a:t>
            </a:r>
            <a:r>
              <a:rPr sz="1100" dirty="0">
                <a:latin typeface="Footlight MT Light" pitchFamily="18" charset="0"/>
                <a:cs typeface="Calibri"/>
              </a:rPr>
              <a:t>от </a:t>
            </a:r>
            <a:r>
              <a:rPr sz="1100" spc="-5" dirty="0">
                <a:latin typeface="Footlight MT Light" pitchFamily="18" charset="0"/>
                <a:cs typeface="Calibri"/>
              </a:rPr>
              <a:t>России. </a:t>
            </a:r>
            <a:r>
              <a:rPr sz="1100" dirty="0">
                <a:latin typeface="Footlight MT Light" pitchFamily="18" charset="0"/>
                <a:cs typeface="Calibri"/>
              </a:rPr>
              <a:t>Город </a:t>
            </a:r>
            <a:r>
              <a:rPr sz="1100" spc="-5" dirty="0">
                <a:latin typeface="Footlight MT Light" pitchFamily="18" charset="0"/>
                <a:cs typeface="Calibri"/>
              </a:rPr>
              <a:t>Сердоболь переименовывается </a:t>
            </a:r>
            <a:r>
              <a:rPr sz="1100" dirty="0">
                <a:latin typeface="Footlight MT Light" pitchFamily="18" charset="0"/>
                <a:cs typeface="Calibri"/>
              </a:rPr>
              <a:t>в </a:t>
            </a:r>
            <a:r>
              <a:rPr sz="1100" spc="-5" dirty="0">
                <a:latin typeface="Footlight MT Light" pitchFamily="18" charset="0"/>
                <a:cs typeface="Calibri"/>
              </a:rPr>
              <a:t>Сортавала.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Население </a:t>
            </a:r>
            <a:r>
              <a:rPr sz="1100" dirty="0">
                <a:latin typeface="Footlight MT Light" pitchFamily="18" charset="0"/>
                <a:cs typeface="Calibri"/>
              </a:rPr>
              <a:t>и </a:t>
            </a:r>
            <a:r>
              <a:rPr sz="1100" spc="-5" dirty="0">
                <a:latin typeface="Footlight MT Light" pitchFamily="18" charset="0"/>
                <a:cs typeface="Calibri"/>
              </a:rPr>
              <a:t>территория </a:t>
            </a:r>
            <a:r>
              <a:rPr sz="1100" spc="-10" dirty="0">
                <a:latin typeface="Footlight MT Light" pitchFamily="18" charset="0"/>
                <a:cs typeface="Calibri"/>
              </a:rPr>
              <a:t>города </a:t>
            </a:r>
            <a:r>
              <a:rPr sz="1100" spc="-5" dirty="0">
                <a:latin typeface="Footlight MT Light" pitchFamily="18" charset="0"/>
                <a:cs typeface="Calibri"/>
              </a:rPr>
              <a:t> растут</a:t>
            </a:r>
            <a:r>
              <a:rPr sz="1100" spc="7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быстрыми</a:t>
            </a:r>
            <a:r>
              <a:rPr sz="1100" spc="8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темпами.</a:t>
            </a:r>
            <a:r>
              <a:rPr sz="1100" spc="7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</a:t>
            </a:r>
            <a:r>
              <a:rPr sz="1100" spc="6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1920</a:t>
            </a:r>
            <a:r>
              <a:rPr sz="1100" spc="9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году</a:t>
            </a:r>
            <a:r>
              <a:rPr sz="1100" spc="7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его</a:t>
            </a:r>
            <a:r>
              <a:rPr sz="1100" spc="8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площадь</a:t>
            </a:r>
            <a:r>
              <a:rPr sz="1100" spc="7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увеличивается</a:t>
            </a:r>
            <a:r>
              <a:rPr sz="1100" spc="7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spc="8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более</a:t>
            </a:r>
            <a:r>
              <a:rPr sz="1100" spc="7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чем</a:t>
            </a:r>
            <a:r>
              <a:rPr sz="1100" spc="7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spc="8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два</a:t>
            </a:r>
            <a:r>
              <a:rPr sz="1100" spc="8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раза,</a:t>
            </a:r>
            <a:r>
              <a:rPr sz="1100" spc="8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а</a:t>
            </a:r>
            <a:r>
              <a:rPr sz="1100" spc="7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население</a:t>
            </a:r>
            <a:r>
              <a:rPr sz="1100" spc="8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–</a:t>
            </a:r>
            <a:r>
              <a:rPr sz="1100" spc="85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почти</a:t>
            </a:r>
            <a:r>
              <a:rPr sz="1100" spc="8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spc="8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три </a:t>
            </a:r>
            <a:r>
              <a:rPr sz="1100" spc="-204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раза по сравнению с </a:t>
            </a:r>
            <a:r>
              <a:rPr sz="1100" dirty="0">
                <a:latin typeface="Footlight MT Light" pitchFamily="18" charset="0"/>
                <a:cs typeface="Calibri"/>
              </a:rPr>
              <a:t>1890 </a:t>
            </a:r>
            <a:r>
              <a:rPr sz="1100" spc="-5" dirty="0">
                <a:latin typeface="Footlight MT Light" pitchFamily="18" charset="0"/>
                <a:cs typeface="Calibri"/>
              </a:rPr>
              <a:t>годом. </a:t>
            </a:r>
            <a:r>
              <a:rPr sz="1100" spc="-10" dirty="0">
                <a:latin typeface="Footlight MT Light" pitchFamily="18" charset="0"/>
                <a:cs typeface="Calibri"/>
              </a:rPr>
              <a:t>Растет </a:t>
            </a:r>
            <a:r>
              <a:rPr sz="1100" spc="-5" dirty="0">
                <a:latin typeface="Footlight MT Light" pitchFamily="18" charset="0"/>
                <a:cs typeface="Calibri"/>
              </a:rPr>
              <a:t>производство сельхозпродукции и промышленных товаров. Развивается лесная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промышленность.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5080" indent="16256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Мирную жизнь города Сортавала оборвала начавшаяся 30 ноября </a:t>
            </a:r>
            <a:r>
              <a:rPr sz="1100" dirty="0">
                <a:latin typeface="Footlight MT Light" pitchFamily="18" charset="0"/>
                <a:cs typeface="Calibri"/>
              </a:rPr>
              <a:t>1939 </a:t>
            </a:r>
            <a:r>
              <a:rPr sz="1100" spc="-5" dirty="0">
                <a:latin typeface="Footlight MT Light" pitchFamily="18" charset="0"/>
                <a:cs typeface="Calibri"/>
              </a:rPr>
              <a:t>года советско-финская («Зимняя») война. Во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время бомбежки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советской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авиацией</a:t>
            </a:r>
            <a:r>
              <a:rPr sz="1100" spc="2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2 февраля </a:t>
            </a:r>
            <a:r>
              <a:rPr sz="1100" dirty="0">
                <a:latin typeface="Footlight MT Light" pitchFamily="18" charset="0"/>
                <a:cs typeface="Calibri"/>
              </a:rPr>
              <a:t>1940 года </a:t>
            </a:r>
            <a:r>
              <a:rPr sz="1100" spc="-5" dirty="0">
                <a:latin typeface="Footlight MT Light" pitchFamily="18" charset="0"/>
                <a:cs typeface="Calibri"/>
              </a:rPr>
              <a:t>третья часть города была уничтожена. </a:t>
            </a:r>
            <a:r>
              <a:rPr sz="1100" dirty="0">
                <a:latin typeface="Footlight MT Light" pitchFamily="18" charset="0"/>
                <a:cs typeface="Calibri"/>
              </a:rPr>
              <a:t>13 </a:t>
            </a:r>
            <a:r>
              <a:rPr sz="1100" spc="-5" dirty="0">
                <a:latin typeface="Footlight MT Light" pitchFamily="18" charset="0"/>
                <a:cs typeface="Calibri"/>
              </a:rPr>
              <a:t>марта</a:t>
            </a:r>
            <a:r>
              <a:rPr sz="1100" spc="204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1940 </a:t>
            </a:r>
            <a:r>
              <a:rPr sz="1100" spc="-5" dirty="0">
                <a:latin typeface="Footlight MT Light" pitchFamily="18" charset="0"/>
                <a:cs typeface="Calibri"/>
              </a:rPr>
              <a:t>года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был подписан мирный договор, по </a:t>
            </a:r>
            <a:r>
              <a:rPr sz="1100" spc="-10" dirty="0">
                <a:latin typeface="Footlight MT Light" pitchFamily="18" charset="0"/>
                <a:cs typeface="Calibri"/>
              </a:rPr>
              <a:t>которому </a:t>
            </a:r>
            <a:r>
              <a:rPr sz="1100" spc="-5" dirty="0">
                <a:latin typeface="Footlight MT Light" pitchFamily="18" charset="0"/>
                <a:cs typeface="Calibri"/>
              </a:rPr>
              <a:t>к Советскому Союзу </a:t>
            </a:r>
            <a:r>
              <a:rPr sz="1100" spc="-10" dirty="0">
                <a:latin typeface="Footlight MT Light" pitchFamily="18" charset="0"/>
                <a:cs typeface="Calibri"/>
              </a:rPr>
              <a:t>отошел </a:t>
            </a:r>
            <a:r>
              <a:rPr sz="1100" spc="-5" dirty="0">
                <a:latin typeface="Footlight MT Light" pitchFamily="18" charset="0"/>
                <a:cs typeface="Calibri"/>
              </a:rPr>
              <a:t>весь Карельский перешеек, город Выборг и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Приладожская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Карелия, </a:t>
            </a:r>
            <a:r>
              <a:rPr sz="1100" dirty="0">
                <a:latin typeface="Footlight MT Light" pitchFamily="18" charset="0"/>
                <a:cs typeface="Calibri"/>
              </a:rPr>
              <a:t>в том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числе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dirty="0">
                <a:latin typeface="Footlight MT Light" pitchFamily="18" charset="0"/>
                <a:cs typeface="Calibri"/>
              </a:rPr>
              <a:t>и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город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Сортавала.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6350" indent="162560" algn="ctr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latin typeface="Footlight MT Light" pitchFamily="18" charset="0"/>
                <a:cs typeface="Calibri"/>
              </a:rPr>
              <a:t>В начале Великой Отечественной войны, 15 </a:t>
            </a:r>
            <a:r>
              <a:rPr sz="1100" spc="-10" dirty="0">
                <a:latin typeface="Footlight MT Light" pitchFamily="18" charset="0"/>
                <a:cs typeface="Calibri"/>
              </a:rPr>
              <a:t>августа </a:t>
            </a:r>
            <a:r>
              <a:rPr sz="1100" dirty="0">
                <a:latin typeface="Footlight MT Light" pitchFamily="18" charset="0"/>
                <a:cs typeface="Calibri"/>
              </a:rPr>
              <a:t>1941 </a:t>
            </a:r>
            <a:r>
              <a:rPr sz="1100" spc="-5" dirty="0">
                <a:latin typeface="Footlight MT Light" pitchFamily="18" charset="0"/>
                <a:cs typeface="Calibri"/>
              </a:rPr>
              <a:t>года, Сортавала был взят </a:t>
            </a:r>
            <a:r>
              <a:rPr sz="1100" spc="-10" dirty="0">
                <a:latin typeface="Footlight MT Light" pitchFamily="18" charset="0"/>
                <a:cs typeface="Calibri"/>
              </a:rPr>
              <a:t>финскими </a:t>
            </a:r>
            <a:r>
              <a:rPr sz="1100" spc="-5" dirty="0">
                <a:latin typeface="Footlight MT Light" pitchFamily="18" charset="0"/>
                <a:cs typeface="Calibri"/>
              </a:rPr>
              <a:t>войсками. В июне </a:t>
            </a:r>
            <a:r>
              <a:rPr sz="1100" dirty="0">
                <a:latin typeface="Footlight MT Light" pitchFamily="18" charset="0"/>
                <a:cs typeface="Calibri"/>
              </a:rPr>
              <a:t>1944 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года началось наступление советских войск в Карелии, город Сортавала был </a:t>
            </a:r>
            <a:r>
              <a:rPr sz="1100" spc="-10" dirty="0">
                <a:latin typeface="Footlight MT Light" pitchFamily="18" charset="0"/>
                <a:cs typeface="Calibri"/>
              </a:rPr>
              <a:t>освобожден </a:t>
            </a:r>
            <a:r>
              <a:rPr sz="1100" spc="-5" dirty="0">
                <a:latin typeface="Footlight MT Light" pitchFamily="18" charset="0"/>
                <a:cs typeface="Calibri"/>
              </a:rPr>
              <a:t>и с сентября </a:t>
            </a:r>
            <a:r>
              <a:rPr sz="1100" dirty="0">
                <a:latin typeface="Footlight MT Light" pitchFamily="18" charset="0"/>
                <a:cs typeface="Calibri"/>
              </a:rPr>
              <a:t>1944 </a:t>
            </a:r>
            <a:r>
              <a:rPr sz="1100" spc="-5" dirty="0">
                <a:latin typeface="Footlight MT Light" pitchFamily="18" charset="0"/>
                <a:cs typeface="Calibri"/>
              </a:rPr>
              <a:t>года вновь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стал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советским.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 marR="5080" indent="137160" algn="ctr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Сейчас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Сортавальский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lang="ru-RU" sz="1100" spc="-5" dirty="0" smtClean="0">
                <a:latin typeface="Footlight MT Light" pitchFamily="18" charset="0"/>
                <a:cs typeface="Calibri"/>
              </a:rPr>
              <a:t>ОКРУГ</a:t>
            </a:r>
            <a:r>
              <a:rPr sz="110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является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одним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из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16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 err="1">
                <a:latin typeface="Footlight MT Light" pitchFamily="18" charset="0"/>
                <a:cs typeface="Calibri"/>
              </a:rPr>
              <a:t>муниципальных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lang="ru-RU" sz="1100" spc="-5" dirty="0" smtClean="0">
                <a:latin typeface="Footlight MT Light" pitchFamily="18" charset="0"/>
                <a:cs typeface="Calibri"/>
              </a:rPr>
              <a:t>ОКРУГ</a:t>
            </a:r>
            <a:r>
              <a:rPr sz="1100" spc="-5" dirty="0" err="1" smtClean="0">
                <a:latin typeface="Footlight MT Light" pitchFamily="18" charset="0"/>
                <a:cs typeface="Calibri"/>
              </a:rPr>
              <a:t>ов</a:t>
            </a:r>
            <a:r>
              <a:rPr sz="110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Республики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Карелия.</a:t>
            </a:r>
            <a:r>
              <a:rPr sz="1100" spc="204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 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административном</a:t>
            </a:r>
            <a:r>
              <a:rPr sz="1100" spc="-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отношении </a:t>
            </a:r>
            <a:r>
              <a:rPr sz="1100" dirty="0" err="1">
                <a:latin typeface="Footlight MT Light" pitchFamily="18" charset="0"/>
                <a:cs typeface="Calibri"/>
              </a:rPr>
              <a:t>территория</a:t>
            </a:r>
            <a:r>
              <a:rPr sz="1100" spc="-35" dirty="0">
                <a:latin typeface="Footlight MT Light" pitchFamily="18" charset="0"/>
                <a:cs typeface="Calibri"/>
              </a:rPr>
              <a:t> </a:t>
            </a:r>
            <a:r>
              <a:rPr lang="ru-RU" sz="1100" spc="-5" dirty="0" smtClean="0">
                <a:latin typeface="Footlight MT Light" pitchFamily="18" charset="0"/>
                <a:cs typeface="Calibri"/>
              </a:rPr>
              <a:t>ОКРУГ</a:t>
            </a:r>
            <a:r>
              <a:rPr sz="1100" spc="-5" dirty="0" smtClean="0">
                <a:latin typeface="Footlight MT Light" pitchFamily="18" charset="0"/>
                <a:cs typeface="Calibri"/>
              </a:rPr>
              <a:t>а</a:t>
            </a:r>
            <a:r>
              <a:rPr sz="1100" spc="-10" dirty="0" smtClean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делится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3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городских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2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сельских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поселения.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434585" y="4995773"/>
            <a:ext cx="145415" cy="16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545">
              <a:lnSpc>
                <a:spcPts val="1075"/>
              </a:lnSpc>
            </a:pPr>
            <a:fld id="{81D60167-4931-47E6-BA6A-407CBD079E47}" type="slidenum">
              <a:rPr sz="1000" b="1" spc="-5" dirty="0">
                <a:solidFill>
                  <a:srgbClr val="FFFFFF"/>
                </a:solidFill>
                <a:latin typeface="Calibri"/>
                <a:cs typeface="Calibri"/>
              </a:rPr>
              <a:t>6</a:t>
            </a:fld>
            <a:endParaRPr sz="1000">
              <a:latin typeface="Calibri"/>
              <a:cs typeface="Calibri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4716526" y="566166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" y="213359"/>
            <a:ext cx="9125711" cy="900684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7</a:t>
            </a:fld>
            <a:endParaRPr sz="10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97814" y="510032"/>
            <a:ext cx="291084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cs typeface="Calibri"/>
              </a:rPr>
              <a:t>ПРИРОДНО-РЕСУРСНЫЙ ПОТЕНЦИАЛ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24200" y="1145540"/>
            <a:ext cx="3048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ЗЕМЕЛЬНЫЕ</a:t>
            </a:r>
            <a:r>
              <a:rPr sz="1200" b="1" spc="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И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ВОДНЫЕ</a:t>
            </a:r>
            <a:r>
              <a:rPr sz="1200" b="1" spc="2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РЕСУРСЫ</a:t>
            </a:r>
            <a:endParaRPr sz="12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282" y="1451725"/>
            <a:ext cx="4422368" cy="35670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50" spc="-5" dirty="0" smtClean="0">
                <a:latin typeface="Footlight MT Light" pitchFamily="18" charset="0"/>
                <a:cs typeface="Calibri"/>
              </a:rPr>
              <a:t>ОКРУГ</a:t>
            </a:r>
            <a:r>
              <a:rPr sz="1050" spc="-20" dirty="0" smtClean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расположен</a:t>
            </a:r>
            <a:r>
              <a:rPr sz="1050" spc="25" dirty="0">
                <a:latin typeface="Footlight MT Light" pitchFamily="18" charset="0"/>
                <a:cs typeface="Calibri"/>
              </a:rPr>
              <a:t> </a:t>
            </a:r>
            <a:r>
              <a:rPr sz="1050" spc="-10" dirty="0">
                <a:latin typeface="Footlight MT Light" pitchFamily="18" charset="0"/>
                <a:cs typeface="Calibri"/>
              </a:rPr>
              <a:t>на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юго-западе</a:t>
            </a:r>
            <a:r>
              <a:rPr sz="1050" spc="2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республики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Карелия,</a:t>
            </a:r>
            <a:r>
              <a:rPr sz="1050" spc="15" dirty="0">
                <a:latin typeface="Footlight MT Light" pitchFamily="18" charset="0"/>
                <a:cs typeface="Calibri"/>
              </a:rPr>
              <a:t> </a:t>
            </a:r>
            <a:r>
              <a:rPr sz="1050" spc="-10" dirty="0">
                <a:latin typeface="Footlight MT Light" pitchFamily="18" charset="0"/>
                <a:cs typeface="Calibri"/>
              </a:rPr>
              <a:t>на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побережье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50" spc="-5" dirty="0">
                <a:latin typeface="Footlight MT Light" pitchFamily="18" charset="0"/>
                <a:cs typeface="Calibri"/>
              </a:rPr>
              <a:t>Ладожского</a:t>
            </a:r>
            <a:r>
              <a:rPr sz="1050" spc="-2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озера.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050" spc="-5" dirty="0">
                <a:latin typeface="Footlight MT Light" pitchFamily="18" charset="0"/>
                <a:cs typeface="Calibri"/>
              </a:rPr>
              <a:t>Гидрографическая </a:t>
            </a:r>
            <a:r>
              <a:rPr sz="1050" spc="-5" dirty="0" err="1">
                <a:latin typeface="Footlight MT Light" pitchFamily="18" charset="0"/>
                <a:cs typeface="Calibri"/>
              </a:rPr>
              <a:t>сеть</a:t>
            </a:r>
            <a:r>
              <a:rPr sz="1050" spc="25" dirty="0">
                <a:latin typeface="Footlight MT Light" pitchFamily="18" charset="0"/>
                <a:cs typeface="Calibri"/>
              </a:rPr>
              <a:t> </a:t>
            </a:r>
            <a:r>
              <a:rPr lang="ru-RU" sz="1050" spc="-5" dirty="0" smtClean="0">
                <a:latin typeface="Footlight MT Light" pitchFamily="18" charset="0"/>
                <a:cs typeface="Calibri"/>
              </a:rPr>
              <a:t>ОКРУГ</a:t>
            </a:r>
            <a:r>
              <a:rPr sz="1050" spc="-5" dirty="0" smtClean="0">
                <a:latin typeface="Footlight MT Light" pitchFamily="18" charset="0"/>
                <a:cs typeface="Calibri"/>
              </a:rPr>
              <a:t>а</a:t>
            </a:r>
            <a:r>
              <a:rPr sz="1050" spc="-10" dirty="0" smtClean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характеризуется</a:t>
            </a:r>
            <a:r>
              <a:rPr sz="1050" spc="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обилием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мелких</a:t>
            </a:r>
            <a:r>
              <a:rPr sz="1050" spc="3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озер,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рек и </a:t>
            </a:r>
            <a:r>
              <a:rPr sz="1050" spc="-2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ручьев, относящихся</a:t>
            </a:r>
            <a:r>
              <a:rPr sz="1050" spc="3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бассейну</a:t>
            </a:r>
            <a:r>
              <a:rPr sz="1050" spc="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Ладожского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озера.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12700" marR="193040">
              <a:lnSpc>
                <a:spcPct val="100000"/>
              </a:lnSpc>
            </a:pPr>
            <a:r>
              <a:rPr sz="1050" spc="-5" dirty="0">
                <a:latin typeface="Footlight MT Light" pitchFamily="18" charset="0"/>
                <a:cs typeface="Calibri"/>
              </a:rPr>
              <a:t>Акватория</a:t>
            </a:r>
            <a:r>
              <a:rPr sz="1050" spc="-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Ладожского озера</a:t>
            </a:r>
            <a:r>
              <a:rPr sz="1050" spc="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соединена</a:t>
            </a:r>
            <a:r>
              <a:rPr sz="1050" spc="4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с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акваторией</a:t>
            </a:r>
            <a:r>
              <a:rPr sz="1050" spc="-2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Финского</a:t>
            </a:r>
            <a:r>
              <a:rPr sz="1050" spc="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залива и </a:t>
            </a:r>
            <a:r>
              <a:rPr sz="1050" spc="-2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Балтийским </a:t>
            </a:r>
            <a:r>
              <a:rPr sz="1050" spc="-10" dirty="0">
                <a:latin typeface="Footlight MT Light" pitchFamily="18" charset="0"/>
                <a:cs typeface="Calibri"/>
              </a:rPr>
              <a:t>морем.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50" spc="-10" dirty="0">
                <a:latin typeface="Footlight MT Light" pitchFamily="18" charset="0"/>
                <a:cs typeface="Calibri"/>
              </a:rPr>
              <a:t>Озера,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реки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-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всего</a:t>
            </a:r>
            <a:r>
              <a:rPr sz="1050" spc="2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порядка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650,</a:t>
            </a:r>
            <a:r>
              <a:rPr sz="1050" spc="3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из</a:t>
            </a:r>
            <a:r>
              <a:rPr sz="1050" spc="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них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около 350</a:t>
            </a:r>
            <a:r>
              <a:rPr sz="1050" spc="2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озер.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spc="-5" dirty="0">
                <a:latin typeface="Footlight MT Light" pitchFamily="18" charset="0"/>
                <a:cs typeface="Calibri"/>
              </a:rPr>
              <a:t>Наиболее крупные</a:t>
            </a:r>
            <a:r>
              <a:rPr sz="1050" spc="-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озера: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оз.</a:t>
            </a:r>
            <a:r>
              <a:rPr sz="1050" spc="-2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Ладога (площадь</a:t>
            </a:r>
            <a:r>
              <a:rPr sz="1050" spc="2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17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700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dirty="0">
                <a:latin typeface="Footlight MT Light" pitchFamily="18" charset="0"/>
                <a:cs typeface="Calibri"/>
              </a:rPr>
              <a:t>кв.</a:t>
            </a:r>
            <a:r>
              <a:rPr sz="1050" spc="-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км.),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оз.</a:t>
            </a:r>
            <a:r>
              <a:rPr sz="1050" spc="-2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Хюмпелянъярви</a:t>
            </a:r>
            <a:r>
              <a:rPr sz="1050" spc="4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(площадь</a:t>
            </a:r>
            <a:r>
              <a:rPr sz="1050" spc="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5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кв.км.),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оз.</a:t>
            </a:r>
            <a:r>
              <a:rPr sz="1050" spc="-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Кармаланъярви (площадь</a:t>
            </a:r>
            <a:r>
              <a:rPr sz="1050" spc="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2,4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кв.км.)</a:t>
            </a:r>
            <a:r>
              <a:rPr sz="1050" spc="-3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,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оз.</a:t>
            </a:r>
            <a:r>
              <a:rPr sz="1050" spc="-2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Яниъярви</a:t>
            </a:r>
            <a:r>
              <a:rPr sz="1050" spc="-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(площадь</a:t>
            </a:r>
            <a:r>
              <a:rPr sz="1050" spc="2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200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кв.км),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оз.</a:t>
            </a:r>
            <a:r>
              <a:rPr sz="1050" spc="-2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Хельми-ярви</a:t>
            </a:r>
            <a:r>
              <a:rPr sz="1050" spc="2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(площадь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0,6</a:t>
            </a:r>
            <a:r>
              <a:rPr sz="1050" spc="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кв.км.),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оз.</a:t>
            </a:r>
            <a:r>
              <a:rPr sz="1050" spc="-2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Аиранне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(площадь</a:t>
            </a:r>
            <a:r>
              <a:rPr sz="1050" spc="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0,5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кв.км.).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050" spc="-5" dirty="0">
                <a:latin typeface="Footlight MT Light" pitchFamily="18" charset="0"/>
                <a:cs typeface="Calibri"/>
              </a:rPr>
              <a:t>Наиболее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крупные</a:t>
            </a:r>
            <a:r>
              <a:rPr sz="1050" spc="-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реки: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р.</a:t>
            </a:r>
            <a:r>
              <a:rPr sz="1050" spc="-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Китенйоки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10" dirty="0">
                <a:latin typeface="Footlight MT Light" pitchFamily="18" charset="0"/>
                <a:cs typeface="Calibri"/>
              </a:rPr>
              <a:t>(протяженность</a:t>
            </a:r>
            <a:r>
              <a:rPr sz="1050" spc="5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56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км.),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р.</a:t>
            </a:r>
            <a:r>
              <a:rPr sz="1050" spc="-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Тохмайоки </a:t>
            </a:r>
            <a:r>
              <a:rPr sz="1050" spc="-10" dirty="0">
                <a:latin typeface="Footlight MT Light" pitchFamily="18" charset="0"/>
                <a:cs typeface="Calibri"/>
              </a:rPr>
              <a:t>(протяженность</a:t>
            </a:r>
            <a:r>
              <a:rPr sz="1050" spc="6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64</a:t>
            </a:r>
            <a:r>
              <a:rPr sz="1050" spc="15" dirty="0">
                <a:latin typeface="Footlight MT Light" pitchFamily="18" charset="0"/>
                <a:cs typeface="Calibri"/>
              </a:rPr>
              <a:t> </a:t>
            </a:r>
            <a:r>
              <a:rPr sz="1050" dirty="0">
                <a:latin typeface="Footlight MT Light" pitchFamily="18" charset="0"/>
                <a:cs typeface="Calibri"/>
              </a:rPr>
              <a:t>км </a:t>
            </a:r>
            <a:r>
              <a:rPr sz="1050" spc="-5" dirty="0">
                <a:latin typeface="Footlight MT Light" pitchFamily="18" charset="0"/>
                <a:cs typeface="Calibri"/>
              </a:rPr>
              <a:t>(в</a:t>
            </a:r>
            <a:r>
              <a:rPr sz="1050" spc="-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хозяйственном</a:t>
            </a:r>
            <a:r>
              <a:rPr sz="1050" spc="40" dirty="0">
                <a:latin typeface="Footlight MT Light" pitchFamily="18" charset="0"/>
                <a:cs typeface="Calibri"/>
              </a:rPr>
              <a:t> </a:t>
            </a:r>
            <a:r>
              <a:rPr sz="1050" spc="-10" dirty="0">
                <a:latin typeface="Footlight MT Light" pitchFamily="18" charset="0"/>
                <a:cs typeface="Calibri"/>
              </a:rPr>
              <a:t>отношении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12700" marR="365760">
              <a:lnSpc>
                <a:spcPct val="100000"/>
              </a:lnSpc>
            </a:pPr>
            <a:r>
              <a:rPr sz="1050" spc="-5" dirty="0">
                <a:latin typeface="Footlight MT Light" pitchFamily="18" charset="0"/>
                <a:cs typeface="Calibri"/>
              </a:rPr>
              <a:t>используется</a:t>
            </a:r>
            <a:r>
              <a:rPr sz="1050" spc="3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в</a:t>
            </a:r>
            <a:r>
              <a:rPr sz="1050" spc="-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целях</a:t>
            </a:r>
            <a:r>
              <a:rPr sz="1050" spc="2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энергетики, рыболовства,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в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рыбохозяйственном </a:t>
            </a:r>
            <a:r>
              <a:rPr sz="1050" spc="-210" dirty="0">
                <a:latin typeface="Footlight MT Light" pitchFamily="18" charset="0"/>
                <a:cs typeface="Calibri"/>
              </a:rPr>
              <a:t> </a:t>
            </a:r>
            <a:r>
              <a:rPr sz="1050" spc="-10" dirty="0">
                <a:latin typeface="Footlight MT Light" pitchFamily="18" charset="0"/>
                <a:cs typeface="Calibri"/>
              </a:rPr>
              <a:t>отношении</a:t>
            </a:r>
            <a:r>
              <a:rPr sz="1050" spc="2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относится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 высшей</a:t>
            </a:r>
            <a:r>
              <a:rPr sz="1050" spc="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категории)),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р.</a:t>
            </a:r>
            <a:r>
              <a:rPr sz="1050" spc="-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Янисйоки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sz="1050" spc="-10" dirty="0">
                <a:latin typeface="Footlight MT Light" pitchFamily="18" charset="0"/>
                <a:cs typeface="Calibri"/>
              </a:rPr>
              <a:t>(протяженность</a:t>
            </a:r>
            <a:r>
              <a:rPr sz="1050" spc="4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70</a:t>
            </a:r>
            <a:r>
              <a:rPr sz="1050" spc="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км.),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050" spc="-5" dirty="0">
                <a:latin typeface="Footlight MT Light" pitchFamily="18" charset="0"/>
                <a:cs typeface="Calibri"/>
              </a:rPr>
              <a:t>р.</a:t>
            </a:r>
            <a:r>
              <a:rPr sz="1050" spc="-10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Юуванйоки</a:t>
            </a:r>
            <a:r>
              <a:rPr sz="1050" spc="-20" dirty="0">
                <a:latin typeface="Footlight MT Light" pitchFamily="18" charset="0"/>
                <a:cs typeface="Calibri"/>
              </a:rPr>
              <a:t> </a:t>
            </a:r>
            <a:r>
              <a:rPr sz="1050" spc="-10" dirty="0">
                <a:latin typeface="Footlight MT Light" pitchFamily="18" charset="0"/>
                <a:cs typeface="Calibri"/>
              </a:rPr>
              <a:t>(протяженность</a:t>
            </a:r>
            <a:r>
              <a:rPr sz="1050" spc="5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48</a:t>
            </a:r>
            <a:r>
              <a:rPr sz="1050" spc="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км.).</a:t>
            </a:r>
            <a:endParaRPr sz="10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50" spc="-5" dirty="0">
                <a:latin typeface="Footlight MT Light" pitchFamily="18" charset="0"/>
                <a:cs typeface="Calibri"/>
              </a:rPr>
              <a:t>На</a:t>
            </a:r>
            <a:r>
              <a:rPr sz="1050" spc="-15" dirty="0">
                <a:latin typeface="Footlight MT Light" pitchFamily="18" charset="0"/>
                <a:cs typeface="Calibri"/>
              </a:rPr>
              <a:t> </a:t>
            </a:r>
            <a:r>
              <a:rPr sz="1050" spc="-5" dirty="0" err="1">
                <a:latin typeface="Footlight MT Light" pitchFamily="18" charset="0"/>
                <a:cs typeface="Calibri"/>
              </a:rPr>
              <a:t>территории</a:t>
            </a:r>
            <a:r>
              <a:rPr sz="1050" dirty="0">
                <a:latin typeface="Footlight MT Light" pitchFamily="18" charset="0"/>
                <a:cs typeface="Calibri"/>
              </a:rPr>
              <a:t> </a:t>
            </a:r>
            <a:r>
              <a:rPr lang="ru-RU" sz="1050" spc="-5" dirty="0" smtClean="0">
                <a:latin typeface="Footlight MT Light" pitchFamily="18" charset="0"/>
                <a:cs typeface="Calibri"/>
              </a:rPr>
              <a:t>ОКРУГ</a:t>
            </a:r>
            <a:r>
              <a:rPr sz="1050" spc="-5" dirty="0" smtClean="0">
                <a:latin typeface="Footlight MT Light" pitchFamily="18" charset="0"/>
                <a:cs typeface="Calibri"/>
              </a:rPr>
              <a:t>а</a:t>
            </a:r>
            <a:r>
              <a:rPr sz="1050" spc="-15" dirty="0" smtClean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11</a:t>
            </a:r>
            <a:r>
              <a:rPr sz="1050" spc="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водозаборных</a:t>
            </a:r>
            <a:r>
              <a:rPr sz="1050" spc="5" dirty="0">
                <a:latin typeface="Footlight MT Light" pitchFamily="18" charset="0"/>
                <a:cs typeface="Calibri"/>
              </a:rPr>
              <a:t> </a:t>
            </a:r>
            <a:r>
              <a:rPr sz="1050" spc="-5" dirty="0">
                <a:latin typeface="Footlight MT Light" pitchFamily="18" charset="0"/>
                <a:cs typeface="Calibri"/>
              </a:rPr>
              <a:t>сооружений.</a:t>
            </a:r>
            <a:endParaRPr sz="1050" dirty="0">
              <a:latin typeface="Footlight MT Light" pitchFamily="18" charset="0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3293" y="1268983"/>
            <a:ext cx="2191029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ВОДНЫЕ</a:t>
            </a:r>
            <a:r>
              <a:rPr sz="1100" b="1" spc="-4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РЕСУРСЫ</a:t>
            </a:r>
            <a:endParaRPr sz="11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6126" y="254000"/>
            <a:ext cx="536575" cy="77152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00600" y="1567064"/>
            <a:ext cx="4214876" cy="3236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object 14"/>
          <p:cNvSpPr txBox="1"/>
          <p:nvPr/>
        </p:nvSpPr>
        <p:spPr>
          <a:xfrm>
            <a:off x="7010400" y="1251659"/>
            <a:ext cx="2576069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З</a:t>
            </a:r>
            <a:r>
              <a:rPr sz="11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Е</a:t>
            </a:r>
            <a:r>
              <a:rPr sz="11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М</a:t>
            </a:r>
            <a:r>
              <a:rPr sz="11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ЕЛЬН</a:t>
            </a:r>
            <a:r>
              <a:rPr sz="1100" b="1" spc="-10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Ы</a:t>
            </a:r>
            <a:r>
              <a:rPr sz="11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ЕРЕ</a:t>
            </a:r>
            <a:r>
              <a:rPr sz="1100" b="1" spc="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</a:t>
            </a:r>
            <a:r>
              <a:rPr sz="1100" b="1" spc="-5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УР</a:t>
            </a:r>
            <a:r>
              <a:rPr sz="1100" b="1" dirty="0">
                <a:solidFill>
                  <a:srgbClr val="C00000"/>
                </a:solidFill>
                <a:latin typeface="Footlight MT Light" pitchFamily="18" charset="0"/>
                <a:cs typeface="Calibri"/>
              </a:rPr>
              <a:t>СЫ</a:t>
            </a:r>
            <a:endParaRPr sz="1100" dirty="0">
              <a:solidFill>
                <a:srgbClr val="C00000"/>
              </a:solidFill>
              <a:latin typeface="Footlight MT Light" pitchFamily="18" charset="0"/>
              <a:cs typeface="Calibri"/>
            </a:endParaRPr>
          </a:p>
        </p:txBody>
      </p:sp>
      <p:sp>
        <p:nvSpPr>
          <p:cNvPr id="16" name="object 6"/>
          <p:cNvSpPr txBox="1"/>
          <p:nvPr/>
        </p:nvSpPr>
        <p:spPr>
          <a:xfrm>
            <a:off x="4716526" y="515057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13359"/>
            <a:ext cx="9078468" cy="900684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8</a:t>
            </a:fld>
            <a:endParaRPr sz="10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1966" y="549246"/>
            <a:ext cx="381000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ПРИРОДНО-РЕСУРСНЫЙ ПОТЕНЦИАЛ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87573" y="1157732"/>
            <a:ext cx="32734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6034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НЕДРА, ЛЕС,</a:t>
            </a:r>
          </a:p>
          <a:p>
            <a:pPr algn="ctr">
              <a:lnSpc>
                <a:spcPct val="100000"/>
              </a:lnSpc>
            </a:pPr>
            <a:r>
              <a:rPr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ОСОБО-ОХРАНЯЕМЫЕ ПРИРОДНЫЕ ТЕРРИТОРИИ</a:t>
            </a: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6126" y="254000"/>
            <a:ext cx="536575" cy="77152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38015" y="1657350"/>
            <a:ext cx="8605824" cy="312842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95"/>
              </a:spcBef>
            </a:pPr>
            <a:r>
              <a:rPr sz="1100" b="1" spc="-5" dirty="0">
                <a:latin typeface="Footlight MT Light" pitchFamily="18" charset="0"/>
                <a:cs typeface="Calibri"/>
              </a:rPr>
              <a:t>В</a:t>
            </a:r>
            <a:r>
              <a:rPr sz="1100" b="1" spc="-10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сфере</a:t>
            </a:r>
            <a:r>
              <a:rPr sz="1100" b="1" spc="-25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лесопользования: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3970" marR="2472055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Площадь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земель</a:t>
            </a:r>
            <a:r>
              <a:rPr sz="1100" spc="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лесного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фонда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составляет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165</a:t>
            </a:r>
            <a:r>
              <a:rPr sz="1100" spc="-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069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га, в том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числе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занятые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лесными</a:t>
            </a:r>
            <a:r>
              <a:rPr sz="1100" spc="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насаждениями</a:t>
            </a:r>
            <a:r>
              <a:rPr sz="1100" spc="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(покрытие </a:t>
            </a:r>
            <a:r>
              <a:rPr sz="1100" spc="-2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лесной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растительностью)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– 141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593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га.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sz="1100" spc="-5" dirty="0">
                <a:latin typeface="Footlight MT Light" pitchFamily="18" charset="0"/>
                <a:cs typeface="Calibri"/>
              </a:rPr>
              <a:t>Объем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расчетной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лесосеки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(годовой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объем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заготовки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древесины)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2018</a:t>
            </a:r>
            <a:r>
              <a:rPr sz="1100" spc="4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г.</a:t>
            </a:r>
            <a:r>
              <a:rPr sz="1100" spc="-7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–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395,3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куб.м.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2641600">
              <a:lnSpc>
                <a:spcPct val="100000"/>
              </a:lnSpc>
              <a:spcBef>
                <a:spcPts val="625"/>
              </a:spcBef>
            </a:pPr>
            <a:r>
              <a:rPr sz="1100" b="1" spc="-5" dirty="0" smtClean="0">
                <a:latin typeface="Footlight MT Light" pitchFamily="18" charset="0"/>
                <a:cs typeface="Calibri"/>
              </a:rPr>
              <a:t>В</a:t>
            </a:r>
            <a:r>
              <a:rPr sz="1100" b="1" spc="-25" dirty="0" smtClean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сфере</a:t>
            </a:r>
            <a:r>
              <a:rPr sz="1100" b="1" spc="-45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недропользования: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2641600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Государственным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балансом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запасов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полезных</a:t>
            </a:r>
            <a:r>
              <a:rPr sz="1100" spc="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ископаемых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учтено: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2708910" indent="-67945">
              <a:lnSpc>
                <a:spcPct val="100000"/>
              </a:lnSpc>
              <a:buChar char="-"/>
              <a:tabLst>
                <a:tab pos="2709545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8 месторождений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природного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облицовочного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камня,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из них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5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находятся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нераспределенном</a:t>
            </a:r>
            <a:r>
              <a:rPr sz="1100" spc="5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фонде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недр;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2641600" marR="86995">
              <a:lnSpc>
                <a:spcPct val="100000"/>
              </a:lnSpc>
              <a:buChar char="-"/>
              <a:tabLst>
                <a:tab pos="2709545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13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месторождений</a:t>
            </a:r>
            <a:r>
              <a:rPr sz="1100" spc="4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строительного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камня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для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производства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щебня</a:t>
            </a:r>
            <a:r>
              <a:rPr sz="1100" spc="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(в </a:t>
            </a:r>
            <a:r>
              <a:rPr sz="1100" spc="-10" dirty="0">
                <a:latin typeface="Footlight MT Light" pitchFamily="18" charset="0"/>
                <a:cs typeface="Calibri"/>
              </a:rPr>
              <a:t>т.ч.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2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на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территории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г. Сортавала);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из </a:t>
            </a:r>
            <a:r>
              <a:rPr sz="1100" spc="-2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них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6 находятся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в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нераспределенном</a:t>
            </a:r>
            <a:r>
              <a:rPr sz="1100" spc="4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фонде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недр);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2708910" indent="-67945">
              <a:lnSpc>
                <a:spcPct val="100000"/>
              </a:lnSpc>
              <a:spcBef>
                <a:spcPts val="5"/>
              </a:spcBef>
              <a:buChar char="-"/>
              <a:tabLst>
                <a:tab pos="2709545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3 </a:t>
            </a:r>
            <a:r>
              <a:rPr sz="1100" spc="-10" dirty="0">
                <a:latin typeface="Footlight MT Light" pitchFamily="18" charset="0"/>
                <a:cs typeface="Calibri"/>
              </a:rPr>
              <a:t>месторождения</a:t>
            </a:r>
            <a:r>
              <a:rPr sz="1100" spc="5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песчано-гравийного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материала;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2708910" indent="-67945">
              <a:lnSpc>
                <a:spcPct val="100000"/>
              </a:lnSpc>
              <a:buChar char="-"/>
              <a:tabLst>
                <a:tab pos="2709545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2</a:t>
            </a:r>
            <a:r>
              <a:rPr sz="1100" spc="-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месторождения</a:t>
            </a:r>
            <a:r>
              <a:rPr sz="1100" spc="2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песка;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2708910" indent="-67945">
              <a:lnSpc>
                <a:spcPct val="100000"/>
              </a:lnSpc>
              <a:buChar char="-"/>
              <a:tabLst>
                <a:tab pos="2709545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11</a:t>
            </a:r>
            <a:r>
              <a:rPr sz="1100" spc="-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месторождений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торфа.</a:t>
            </a:r>
            <a:endParaRPr sz="1100" dirty="0">
              <a:latin typeface="Footlight MT Light" pitchFamily="18" charset="0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05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latin typeface="Footlight MT Light" pitchFamily="18" charset="0"/>
                <a:cs typeface="Calibri"/>
              </a:rPr>
              <a:t>В</a:t>
            </a:r>
            <a:r>
              <a:rPr sz="1100" b="1" spc="-10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сфере</a:t>
            </a:r>
            <a:r>
              <a:rPr sz="1100" b="1" spc="-30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особо</a:t>
            </a:r>
            <a:r>
              <a:rPr sz="1100" b="1" spc="-20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охраняемых</a:t>
            </a:r>
            <a:r>
              <a:rPr sz="1100" b="1" spc="10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природных</a:t>
            </a:r>
            <a:r>
              <a:rPr sz="1100" b="1" spc="40" dirty="0">
                <a:latin typeface="Footlight MT Light" pitchFamily="18" charset="0"/>
                <a:cs typeface="Calibri"/>
              </a:rPr>
              <a:t> </a:t>
            </a:r>
            <a:r>
              <a:rPr sz="1100" b="1" spc="-5" dirty="0">
                <a:latin typeface="Footlight MT Light" pitchFamily="18" charset="0"/>
                <a:cs typeface="Calibri"/>
              </a:rPr>
              <a:t>территорий: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особо охраняемые</a:t>
            </a:r>
            <a:r>
              <a:rPr sz="1100" spc="2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природные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территории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федерального</a:t>
            </a:r>
            <a:r>
              <a:rPr sz="1100" spc="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значения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(национальный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парк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«Ладожские</a:t>
            </a:r>
            <a:r>
              <a:rPr sz="1100" spc="10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шхеры»)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latin typeface="Footlight MT Light" pitchFamily="18" charset="0"/>
                <a:cs typeface="Calibri"/>
              </a:rPr>
              <a:t>площадью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31</a:t>
            </a:r>
            <a:r>
              <a:rPr sz="110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900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га;</a:t>
            </a:r>
            <a:endParaRPr sz="1100" dirty="0">
              <a:latin typeface="Footlight MT Light" pitchFamily="18" charset="0"/>
              <a:cs typeface="Calibri"/>
            </a:endParaRPr>
          </a:p>
          <a:p>
            <a:pPr marL="79375" indent="-67310">
              <a:lnSpc>
                <a:spcPct val="100000"/>
              </a:lnSpc>
              <a:buChar char="-"/>
              <a:tabLst>
                <a:tab pos="80010" algn="l"/>
              </a:tabLst>
            </a:pPr>
            <a:r>
              <a:rPr sz="1100" spc="-5" dirty="0">
                <a:latin typeface="Footlight MT Light" pitchFamily="18" charset="0"/>
                <a:cs typeface="Calibri"/>
              </a:rPr>
              <a:t>6 особо</a:t>
            </a:r>
            <a:r>
              <a:rPr sz="1100" spc="5" dirty="0">
                <a:latin typeface="Footlight MT Light" pitchFamily="18" charset="0"/>
                <a:cs typeface="Calibri"/>
              </a:rPr>
              <a:t> </a:t>
            </a:r>
            <a:r>
              <a:rPr sz="1100" spc="-10" dirty="0">
                <a:latin typeface="Footlight MT Light" pitchFamily="18" charset="0"/>
                <a:cs typeface="Calibri"/>
              </a:rPr>
              <a:t>охраняемых</a:t>
            </a:r>
            <a:r>
              <a:rPr sz="1100" spc="4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природных</a:t>
            </a:r>
            <a:r>
              <a:rPr sz="1100" spc="3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территорий</a:t>
            </a:r>
            <a:r>
              <a:rPr sz="1100" spc="-1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регионального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значения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общей</a:t>
            </a:r>
            <a:r>
              <a:rPr sz="1100" spc="1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площадью</a:t>
            </a:r>
            <a:r>
              <a:rPr sz="1100" spc="35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24</a:t>
            </a:r>
            <a:r>
              <a:rPr sz="1100" spc="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804,3</a:t>
            </a:r>
            <a:r>
              <a:rPr sz="1100" spc="40" dirty="0">
                <a:latin typeface="Footlight MT Light" pitchFamily="18" charset="0"/>
                <a:cs typeface="Calibri"/>
              </a:rPr>
              <a:t> </a:t>
            </a:r>
            <a:r>
              <a:rPr sz="1100" spc="-5" dirty="0">
                <a:latin typeface="Footlight MT Light" pitchFamily="18" charset="0"/>
                <a:cs typeface="Calibri"/>
              </a:rPr>
              <a:t>га.</a:t>
            </a:r>
            <a:endParaRPr sz="1100" dirty="0">
              <a:latin typeface="Footlight MT Light" pitchFamily="18" charset="0"/>
              <a:cs typeface="Calibri"/>
            </a:endParaRPr>
          </a:p>
        </p:txBody>
      </p:sp>
      <p:sp>
        <p:nvSpPr>
          <p:cNvPr id="13" name="object 6"/>
          <p:cNvSpPr txBox="1"/>
          <p:nvPr/>
        </p:nvSpPr>
        <p:spPr>
          <a:xfrm>
            <a:off x="4737091" y="558807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9" y="213359"/>
            <a:ext cx="9078468" cy="900684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125">
              <a:lnSpc>
                <a:spcPts val="1045"/>
              </a:lnSpc>
            </a:pPr>
            <a:fld id="{81D60167-4931-47E6-BA6A-407CBD079E47}" type="slidenum">
              <a:rPr sz="1000" spc="-5" dirty="0">
                <a:solidFill>
                  <a:srgbClr val="FFFFFF"/>
                </a:solidFill>
              </a:rPr>
              <a:t>9</a:t>
            </a:fld>
            <a:endParaRPr sz="100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52400" y="541922"/>
            <a:ext cx="400685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105"/>
              </a:spcBef>
              <a:buNone/>
            </a:pPr>
            <a:r>
              <a:rPr sz="1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ПРИРОДНО-РЕСУРСНЫЙ ПОТЕНЦИАЛ</a:t>
            </a: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3050" y="450913"/>
            <a:ext cx="482600" cy="51593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185284" y="566166"/>
            <a:ext cx="2762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ГЕРБ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9052" y="1157732"/>
            <a:ext cx="3923029" cy="37292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СХЕМА РАСПОЛОЖЕНИЯ</a:t>
            </a:r>
          </a:p>
          <a:p>
            <a:pPr marL="12065" marR="5080" algn="ctr">
              <a:lnSpc>
                <a:spcPct val="100000"/>
              </a:lnSpc>
            </a:pPr>
            <a:r>
              <a:rPr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действующих лицензий общераспространенных полезных  ископаемых и месторождений общераспространенных  полезных ископаемых находящихся</a:t>
            </a:r>
          </a:p>
          <a:p>
            <a:pPr marR="24765" algn="ctr">
              <a:lnSpc>
                <a:spcPct val="100000"/>
              </a:lnSpc>
            </a:pPr>
            <a:r>
              <a:rPr sz="1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otlight MT Light" pitchFamily="18" charset="0"/>
                <a:cs typeface="Calibri"/>
              </a:rPr>
              <a:t>в не распределенном фонде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 dirty="0">
              <a:latin typeface="Footlight MT Light" pitchFamily="18" charset="0"/>
              <a:cs typeface="Calibri"/>
            </a:endParaRPr>
          </a:p>
          <a:p>
            <a:pPr marL="52705" marR="85725" algn="just">
              <a:lnSpc>
                <a:spcPct val="100000"/>
              </a:lnSpc>
            </a:pPr>
            <a:r>
              <a:rPr sz="1000" spc="-5" dirty="0">
                <a:latin typeface="Footlight MT Light" pitchFamily="18" charset="0"/>
                <a:cs typeface="Calibri"/>
              </a:rPr>
              <a:t>По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состоянию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10" dirty="0">
                <a:latin typeface="Footlight MT Light" pitchFamily="18" charset="0"/>
                <a:cs typeface="Calibri"/>
              </a:rPr>
              <a:t>на</a:t>
            </a:r>
            <a:r>
              <a:rPr sz="1000" spc="-5" dirty="0">
                <a:latin typeface="Footlight MT Light" pitchFamily="18" charset="0"/>
                <a:cs typeface="Calibri"/>
              </a:rPr>
              <a:t> </a:t>
            </a:r>
            <a:r>
              <a:rPr sz="1000" dirty="0">
                <a:latin typeface="Footlight MT Light" pitchFamily="18" charset="0"/>
                <a:cs typeface="Calibri"/>
              </a:rPr>
              <a:t>15.06.2021</a:t>
            </a:r>
            <a:r>
              <a:rPr sz="1000" spc="5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г.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10" dirty="0">
                <a:latin typeface="Footlight MT Light" pitchFamily="18" charset="0"/>
                <a:cs typeface="Calibri"/>
              </a:rPr>
              <a:t>на</a:t>
            </a:r>
            <a:r>
              <a:rPr sz="1000" spc="-5" dirty="0">
                <a:latin typeface="Footlight MT Light" pitchFamily="18" charset="0"/>
                <a:cs typeface="Calibri"/>
              </a:rPr>
              <a:t> территории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Сортавальского 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5" dirty="0" err="1">
                <a:latin typeface="Footlight MT Light" pitchFamily="18" charset="0"/>
                <a:cs typeface="Calibri"/>
              </a:rPr>
              <a:t>муниципального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lang="ru-RU" sz="1000" spc="-5" dirty="0" smtClean="0">
                <a:latin typeface="Footlight MT Light" pitchFamily="18" charset="0"/>
                <a:cs typeface="Calibri"/>
              </a:rPr>
              <a:t>округа</a:t>
            </a:r>
            <a:r>
              <a:rPr sz="1000" spc="-5" dirty="0" smtClean="0">
                <a:latin typeface="Footlight MT Light" pitchFamily="18" charset="0"/>
                <a:cs typeface="Calibri"/>
              </a:rPr>
              <a:t>а</a:t>
            </a:r>
            <a:r>
              <a:rPr sz="1000" dirty="0" smtClean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предоставлено</a:t>
            </a:r>
            <a:r>
              <a:rPr sz="1000" dirty="0">
                <a:latin typeface="Footlight MT Light" pitchFamily="18" charset="0"/>
                <a:cs typeface="Calibri"/>
              </a:rPr>
              <a:t> 26</a:t>
            </a:r>
            <a:r>
              <a:rPr sz="1000" spc="5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лицензий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10" dirty="0">
                <a:latin typeface="Footlight MT Light" pitchFamily="18" charset="0"/>
                <a:cs typeface="Calibri"/>
              </a:rPr>
              <a:t>на </a:t>
            </a:r>
            <a:r>
              <a:rPr sz="1000" spc="-5" dirty="0">
                <a:latin typeface="Footlight MT Light" pitchFamily="18" charset="0"/>
                <a:cs typeface="Calibri"/>
              </a:rPr>
              <a:t> геологическое изучение, разведку и добычу общераспространенных 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10" dirty="0">
                <a:latin typeface="Footlight MT Light" pitchFamily="18" charset="0"/>
                <a:cs typeface="Calibri"/>
              </a:rPr>
              <a:t>полезных</a:t>
            </a:r>
            <a:r>
              <a:rPr sz="1000" spc="30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ископаемых:</a:t>
            </a:r>
            <a:endParaRPr sz="1000" dirty="0">
              <a:latin typeface="Footlight MT Light" pitchFamily="18" charset="0"/>
              <a:cs typeface="Calibri"/>
            </a:endParaRPr>
          </a:p>
          <a:p>
            <a:pPr marL="52705" marR="2808605">
              <a:lnSpc>
                <a:spcPct val="120000"/>
              </a:lnSpc>
            </a:pPr>
            <a:r>
              <a:rPr sz="1000" spc="-5" dirty="0">
                <a:latin typeface="Footlight MT Light" pitchFamily="18" charset="0"/>
                <a:cs typeface="Calibri"/>
              </a:rPr>
              <a:t>габбро-диорит, 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габбр</a:t>
            </a:r>
            <a:r>
              <a:rPr sz="1000" dirty="0">
                <a:latin typeface="Footlight MT Light" pitchFamily="18" charset="0"/>
                <a:cs typeface="Calibri"/>
              </a:rPr>
              <a:t>о</a:t>
            </a:r>
            <a:r>
              <a:rPr sz="1000" spc="-10" dirty="0">
                <a:latin typeface="Footlight MT Light" pitchFamily="18" charset="0"/>
                <a:cs typeface="Calibri"/>
              </a:rPr>
              <a:t>-</a:t>
            </a:r>
            <a:r>
              <a:rPr sz="1000" spc="-5" dirty="0">
                <a:latin typeface="Footlight MT Light" pitchFamily="18" charset="0"/>
                <a:cs typeface="Calibri"/>
              </a:rPr>
              <a:t>амфиболит,  мрамор,</a:t>
            </a:r>
            <a:endParaRPr sz="1000" dirty="0">
              <a:latin typeface="Footlight MT Light" pitchFamily="18" charset="0"/>
              <a:cs typeface="Calibri"/>
            </a:endParaRPr>
          </a:p>
          <a:p>
            <a:pPr marL="52705" marR="3220085">
              <a:lnSpc>
                <a:spcPct val="120000"/>
              </a:lnSpc>
              <a:spcBef>
                <a:spcPts val="5"/>
              </a:spcBef>
            </a:pPr>
            <a:r>
              <a:rPr sz="1000" spc="-5" dirty="0">
                <a:latin typeface="Footlight MT Light" pitchFamily="18" charset="0"/>
                <a:cs typeface="Calibri"/>
              </a:rPr>
              <a:t>диорит, 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гранит, </a:t>
            </a:r>
            <a:r>
              <a:rPr sz="1000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амфиболит,  сланец,</a:t>
            </a:r>
            <a:endParaRPr sz="1000" dirty="0">
              <a:latin typeface="Footlight MT Light" pitchFamily="18" charset="0"/>
              <a:cs typeface="Calibri"/>
            </a:endParaRPr>
          </a:p>
          <a:p>
            <a:pPr marL="52705">
              <a:lnSpc>
                <a:spcPct val="100000"/>
              </a:lnSpc>
              <a:spcBef>
                <a:spcPts val="240"/>
              </a:spcBef>
            </a:pPr>
            <a:r>
              <a:rPr sz="1000" spc="-5" dirty="0">
                <a:latin typeface="Footlight MT Light" pitchFamily="18" charset="0"/>
                <a:cs typeface="Calibri"/>
              </a:rPr>
              <a:t>песчано-гравийные</a:t>
            </a:r>
            <a:r>
              <a:rPr sz="1000" spc="5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отложения,</a:t>
            </a:r>
            <a:endParaRPr sz="1000" dirty="0">
              <a:latin typeface="Footlight MT Light" pitchFamily="18" charset="0"/>
              <a:cs typeface="Calibri"/>
            </a:endParaRPr>
          </a:p>
          <a:p>
            <a:pPr marL="52705">
              <a:lnSpc>
                <a:spcPct val="100000"/>
              </a:lnSpc>
              <a:spcBef>
                <a:spcPts val="240"/>
              </a:spcBef>
            </a:pPr>
            <a:r>
              <a:rPr sz="1000" spc="-5" dirty="0">
                <a:latin typeface="Footlight MT Light" pitchFamily="18" charset="0"/>
                <a:cs typeface="Calibri"/>
              </a:rPr>
              <a:t>песок</a:t>
            </a:r>
            <a:r>
              <a:rPr sz="1000" spc="-25" dirty="0">
                <a:latin typeface="Footlight MT Light" pitchFamily="18" charset="0"/>
                <a:cs typeface="Calibri"/>
              </a:rPr>
              <a:t> </a:t>
            </a:r>
            <a:r>
              <a:rPr sz="1000" spc="-5" dirty="0">
                <a:latin typeface="Footlight MT Light" pitchFamily="18" charset="0"/>
                <a:cs typeface="Calibri"/>
              </a:rPr>
              <a:t>строительный,</a:t>
            </a:r>
            <a:endParaRPr sz="1000" dirty="0">
              <a:latin typeface="Footlight MT Light" pitchFamily="18" charset="0"/>
              <a:cs typeface="Calibri"/>
            </a:endParaRPr>
          </a:p>
          <a:p>
            <a:pPr marL="52705">
              <a:lnSpc>
                <a:spcPct val="100000"/>
              </a:lnSpc>
              <a:spcBef>
                <a:spcPts val="240"/>
              </a:spcBef>
            </a:pPr>
            <a:r>
              <a:rPr sz="1000" spc="-5" dirty="0">
                <a:latin typeface="Footlight MT Light" pitchFamily="18" charset="0"/>
                <a:cs typeface="Calibri"/>
              </a:rPr>
              <a:t>торф.</a:t>
            </a:r>
            <a:endParaRPr sz="1000" dirty="0">
              <a:latin typeface="Footlight MT Light" pitchFamily="18" charset="0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56126" y="254000"/>
            <a:ext cx="536575" cy="77152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427601" y="1157287"/>
            <a:ext cx="4484624" cy="3794125"/>
          </a:xfrm>
          <a:prstGeom prst="rect">
            <a:avLst/>
          </a:prstGeom>
        </p:spPr>
      </p:pic>
      <p:sp>
        <p:nvSpPr>
          <p:cNvPr id="13" name="object 6"/>
          <p:cNvSpPr txBox="1"/>
          <p:nvPr/>
        </p:nvSpPr>
        <p:spPr>
          <a:xfrm>
            <a:off x="4705477" y="545560"/>
            <a:ext cx="420674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СОРТАВАЛЬСКИЙ</a:t>
            </a:r>
            <a:r>
              <a:rPr sz="1400" b="1" spc="-65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sz="1400" b="1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МУНИЦИПАЛЬНЫЙ</a:t>
            </a:r>
            <a:r>
              <a:rPr lang="ru-RU" sz="1400" b="1" spc="-70" dirty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 </a:t>
            </a:r>
            <a:r>
              <a:rPr lang="ru-RU" sz="1400" b="1" spc="-70" dirty="0" smtClean="0">
                <a:solidFill>
                  <a:schemeClr val="accent1">
                    <a:lumMod val="75000"/>
                  </a:schemeClr>
                </a:solidFill>
                <a:latin typeface="Footlight MT Light" pitchFamily="18" charset="0"/>
                <a:cs typeface="Calibri"/>
              </a:rPr>
              <a:t>ОКРУГ</a:t>
            </a:r>
            <a:endParaRPr sz="1400" dirty="0">
              <a:solidFill>
                <a:schemeClr val="accent1">
                  <a:lumMod val="75000"/>
                </a:schemeClr>
              </a:solidFill>
              <a:latin typeface="Footlight MT Light" pitchFamily="18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3545</TotalTime>
  <Words>6086</Words>
  <Application>Microsoft Office PowerPoint</Application>
  <PresentationFormat>Экран (16:9)</PresentationFormat>
  <Paragraphs>1105</Paragraphs>
  <Slides>51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Воздушный поток</vt:lpstr>
      <vt:lpstr>Презентация PowerPoint</vt:lpstr>
      <vt:lpstr>Приветствие Главы Сортавальского  муниципального округа</vt:lpstr>
      <vt:lpstr>Презентация PowerPoint</vt:lpstr>
      <vt:lpstr>ОБЩАЯ  ИНФОРМАЦИЯ</vt:lpstr>
      <vt:lpstr>ГЕОГРАФИЧЕСКОЕ  ПОЛОЖЕНИЕ</vt:lpstr>
      <vt:lpstr>ИСТОРИЧЕСКАЯ СПРАВКА</vt:lpstr>
      <vt:lpstr>ПРИРОДНО-РЕСУРСНЫЙ ПОТЕНЦИАЛ</vt:lpstr>
      <vt:lpstr>ПРИРОДНО-РЕСУРСНЫЙ ПОТЕНЦИАЛ</vt:lpstr>
      <vt:lpstr>ПРИРОДНО-РЕСУРСНЫЙ ПОТЕНЦИАЛ</vt:lpstr>
      <vt:lpstr>Презентация PowerPoint</vt:lpstr>
      <vt:lpstr>ОСНОВНЫЕ ПОКАЗАТЕЛИ СОЦИАЛЬНО - ЭКОНОМИЧЕСКОГО РАЗВИТИЯ</vt:lpstr>
      <vt:lpstr>Презентация PowerPoint</vt:lpstr>
      <vt:lpstr>Презентация PowerPoint</vt:lpstr>
      <vt:lpstr>Презентация PowerPoint</vt:lpstr>
      <vt:lpstr>ИНФРАСТРУКТУРА</vt:lpstr>
      <vt:lpstr>Презентация PowerPoint</vt:lpstr>
      <vt:lpstr>Презентация PowerPoint</vt:lpstr>
      <vt:lpstr>Презентация PowerPoint</vt:lpstr>
      <vt:lpstr>КУЛЬТУРА  И ТУРИЗМ</vt:lpstr>
      <vt:lpstr>КУЛЬТУРА И СПОРТ</vt:lpstr>
      <vt:lpstr>ТУРИЗМ</vt:lpstr>
      <vt:lpstr>Презентация PowerPoint</vt:lpstr>
      <vt:lpstr>ИНФОРМАЦИЯ ПО РАЗВИТИЮ  КОНКУРЕНЦИИ</vt:lpstr>
      <vt:lpstr>Презентация PowerPoint</vt:lpstr>
      <vt:lpstr>Презентация PowerPoint</vt:lpstr>
      <vt:lpstr>УНИКАЛЬНЫЕ ПРЕИМУЩЕСТВА РАЗМЕЩЕНИЯ ПРОИЗВОДСТВА</vt:lpstr>
      <vt:lpstr>МОНОГОРОД  ВЯРТСИЛЯ</vt:lpstr>
      <vt:lpstr>Меры поддержки Фонда развития моногородов</vt:lpstr>
      <vt:lpstr>ГОСУДАРСТВЕННАЯ ПОДДЕРЖКА  ИНВЕСТИЦИЙ</vt:lpstr>
      <vt:lpstr>РЕАЛИЗОВАННЫЕ  И РЕАЛИЗУЕМЫЕ ИНВЕСТИЦИОННЫЕ ПРОЕКТЫ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Информация для инвесторов</vt:lpstr>
      <vt:lpstr>ГОСУДАРСТВЕННАЯ ПОДДЕРЖКА ИНВЕСТИЦИЙ</vt:lpstr>
      <vt:lpstr>МЕРЫ ПОДДЕРЖКИ ДЛЯ МСП</vt:lpstr>
      <vt:lpstr>ПОЛЕЗНАЯ ИНФОРМАЦИЯ ДЛЯ ИНВЕСТОРА</vt:lpstr>
      <vt:lpstr>Инвестиционные  предложения  для инвесторов</vt:lpstr>
      <vt:lpstr>Презентация PowerPoint</vt:lpstr>
      <vt:lpstr>Презентация PowerPoint</vt:lpstr>
      <vt:lpstr>ЗЕМЕЛЬНЫЕ УЧАСТКИ ПРОМЫШЛЕННЫЕ  ПЛОЩАДКИ ОБЪЕКТЫ НЕЖИЛОГО  ФОНДА (ИНВЕСТИЦИОННЫЕ ПРЕДЛОЖЕНИЯ ДЛЯ  ИНВЕСТОРОВ)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Самодурова Дарья Дмитриевна</dc:creator>
  <cp:lastModifiedBy>user007</cp:lastModifiedBy>
  <cp:revision>138</cp:revision>
  <cp:lastPrinted>2024-08-02T05:51:44Z</cp:lastPrinted>
  <dcterms:created xsi:type="dcterms:W3CDTF">2024-07-24T11:57:25Z</dcterms:created>
  <dcterms:modified xsi:type="dcterms:W3CDTF">2025-08-29T09:42:37Z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2022-04-25T00:00:00Z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2024-07-24T00:00:00Z</vt:filetime>
  </property>
</Properties>
</file>