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72" r:id="rId1"/>
  </p:sldMasterIdLst>
  <p:notesMasterIdLst>
    <p:notesMasterId r:id="rId42"/>
  </p:notesMasterIdLst>
  <p:sldIdLst>
    <p:sldId id="256" r:id="rId2"/>
    <p:sldId id="403" r:id="rId3"/>
    <p:sldId id="420" r:id="rId4"/>
    <p:sldId id="345" r:id="rId5"/>
    <p:sldId id="413" r:id="rId6"/>
    <p:sldId id="396" r:id="rId7"/>
    <p:sldId id="410" r:id="rId8"/>
    <p:sldId id="349" r:id="rId9"/>
    <p:sldId id="395" r:id="rId10"/>
    <p:sldId id="426" r:id="rId11"/>
    <p:sldId id="257" r:id="rId12"/>
    <p:sldId id="258" r:id="rId13"/>
    <p:sldId id="402" r:id="rId14"/>
    <p:sldId id="404" r:id="rId15"/>
    <p:sldId id="435" r:id="rId16"/>
    <p:sldId id="405" r:id="rId17"/>
    <p:sldId id="427" r:id="rId18"/>
    <p:sldId id="399" r:id="rId19"/>
    <p:sldId id="344" r:id="rId20"/>
    <p:sldId id="319" r:id="rId21"/>
    <p:sldId id="437" r:id="rId22"/>
    <p:sldId id="438" r:id="rId23"/>
    <p:sldId id="374" r:id="rId24"/>
    <p:sldId id="436" r:id="rId25"/>
    <p:sldId id="373" r:id="rId26"/>
    <p:sldId id="433" r:id="rId27"/>
    <p:sldId id="434" r:id="rId28"/>
    <p:sldId id="321" r:id="rId29"/>
    <p:sldId id="383" r:id="rId30"/>
    <p:sldId id="324" r:id="rId31"/>
    <p:sldId id="343" r:id="rId32"/>
    <p:sldId id="408" r:id="rId33"/>
    <p:sldId id="422" r:id="rId34"/>
    <p:sldId id="423" r:id="rId35"/>
    <p:sldId id="429" r:id="rId36"/>
    <p:sldId id="382" r:id="rId37"/>
    <p:sldId id="291" r:id="rId38"/>
    <p:sldId id="421" r:id="rId39"/>
    <p:sldId id="416" r:id="rId40"/>
    <p:sldId id="400" r:id="rId41"/>
  </p:sldIdLst>
  <p:sldSz cx="9144000" cy="5143500" type="screen16x9"/>
  <p:notesSz cx="6797675" cy="99266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25198"/>
    <a:srgbClr val="E1EDFB"/>
    <a:srgbClr val="C7D0F5"/>
    <a:srgbClr val="1C1C1C"/>
    <a:srgbClr val="FF9999"/>
    <a:srgbClr val="660066"/>
    <a:srgbClr val="422C16"/>
    <a:srgbClr val="0C788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1" autoAdjust="0"/>
    <p:restoredTop sz="75057" autoAdjust="0"/>
  </p:normalViewPr>
  <p:slideViewPr>
    <p:cSldViewPr>
      <p:cViewPr varScale="1">
        <p:scale>
          <a:sx n="156" d="100"/>
          <a:sy n="156" d="100"/>
        </p:scale>
        <p:origin x="-1194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71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2400" dirty="0"/>
              <a:t>ДОХОДЫ</a:t>
            </a:r>
            <a:r>
              <a:rPr lang="ru-RU" sz="2400" baseline="0" dirty="0"/>
              <a:t> БЮДЖЕТА</a:t>
            </a:r>
            <a:r>
              <a:rPr lang="ru-RU" sz="1800" baseline="0" dirty="0"/>
              <a:t>, млн. руб.</a:t>
            </a:r>
            <a:endParaRPr lang="ru-RU" sz="1800" dirty="0"/>
          </a:p>
        </c:rich>
      </c:tx>
      <c:layout>
        <c:manualLayout>
          <c:xMode val="edge"/>
          <c:yMode val="edge"/>
          <c:x val="0.12425992019405251"/>
          <c:y val="2.3656766660191435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и неналоговые доходы</c:v>
                </c:pt>
                <c:pt idx="1">
                  <c:v>налоговые доходы</c:v>
                </c:pt>
                <c:pt idx="2">
                  <c:v>НДФЛ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908.5</c:v>
                </c:pt>
                <c:pt idx="1">
                  <c:v>631.1</c:v>
                </c:pt>
                <c:pt idx="2">
                  <c:v>413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4C-497A-9371-9F0A297931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и неналоговые доходы</c:v>
                </c:pt>
                <c:pt idx="1">
                  <c:v>налоговые доходы</c:v>
                </c:pt>
                <c:pt idx="2">
                  <c:v>НДФЛ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 formatCode="#\ ##0.0">
                  <c:v>1107</c:v>
                </c:pt>
                <c:pt idx="1">
                  <c:v>870.1</c:v>
                </c:pt>
                <c:pt idx="2">
                  <c:v>556.20000000000005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34C-497A-9371-9F0A29793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7717888"/>
        <c:axId val="168239872"/>
      </c:barChart>
      <c:catAx>
        <c:axId val="1677178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8239872"/>
        <c:crosses val="autoZero"/>
        <c:auto val="1"/>
        <c:lblAlgn val="ctr"/>
        <c:lblOffset val="100"/>
        <c:noMultiLvlLbl val="0"/>
      </c:catAx>
      <c:valAx>
        <c:axId val="1682398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71788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55886296871407E-2"/>
          <c:y val="0.15668816630572382"/>
          <c:w val="0.97744113703128588"/>
          <c:h val="0.6816214703451450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Лист1!$A$8</c:f>
              <c:strCache>
                <c:ptCount val="1"/>
                <c:pt idx="0">
                  <c:v>9 мес. 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0254028622142759E-2"/>
                  <c:y val="-4.3182365064917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52-4C81-A32E-B69039482FF7}"/>
                </c:ext>
              </c:extLst>
            </c:dLbl>
            <c:dLbl>
              <c:idx val="1"/>
              <c:layout>
                <c:manualLayout>
                  <c:x val="-4.1016114488571041E-3"/>
                  <c:y val="-2.9895483506481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52-4C81-A32E-B69039482FF7}"/>
                </c:ext>
              </c:extLst>
            </c:dLbl>
            <c:dLbl>
              <c:idx val="2"/>
              <c:layout>
                <c:manualLayout>
                  <c:x val="-6.1524171732856552E-3"/>
                  <c:y val="-3.9860644675308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52-4C81-A32E-B69039482FF7}"/>
                </c:ext>
              </c:extLst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Лист1!$B$7:$C$7</c:f>
              <c:strCache>
                <c:ptCount val="2"/>
                <c:pt idx="0">
                  <c:v>Инвестиции без МСП</c:v>
                </c:pt>
                <c:pt idx="1">
                  <c:v>Инвестиции МСП</c:v>
                </c:pt>
              </c:strCache>
            </c:strRef>
          </c:cat>
          <c:val>
            <c:numRef>
              <c:f>Лист1!$B$8:$C$8</c:f>
              <c:numCache>
                <c:formatCode>General</c:formatCode>
                <c:ptCount val="2"/>
                <c:pt idx="0">
                  <c:v>1475323</c:v>
                </c:pt>
                <c:pt idx="1">
                  <c:v>794790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152-4C81-A32E-B69039482FF7}"/>
            </c:ext>
          </c:extLst>
        </c:ser>
        <c:ser>
          <c:idx val="1"/>
          <c:order val="1"/>
          <c:tx>
            <c:strRef>
              <c:f>Лист1!$A$9</c:f>
              <c:strCache>
                <c:ptCount val="1"/>
                <c:pt idx="0">
                  <c:v>9 мес. 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254028622142759E-2"/>
                  <c:y val="-5.3147526233744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52-4C81-A32E-B69039482FF7}"/>
                </c:ext>
              </c:extLst>
            </c:dLbl>
            <c:dLbl>
              <c:idx val="1"/>
              <c:layout>
                <c:manualLayout>
                  <c:x val="2.6660474417571176E-2"/>
                  <c:y val="-3.3217203896090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152-4C81-A32E-B69039482FF7}"/>
                </c:ext>
              </c:extLst>
            </c:dLbl>
            <c:dLbl>
              <c:idx val="2"/>
              <c:layout>
                <c:manualLayout>
                  <c:x val="2.255886296871407E-2"/>
                  <c:y val="-4.3182365064917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152-4C81-A32E-B69039482FF7}"/>
                </c:ext>
              </c:extLst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Лист1!$B$7:$C$7</c:f>
              <c:strCache>
                <c:ptCount val="2"/>
                <c:pt idx="0">
                  <c:v>Инвестиции без МСП</c:v>
                </c:pt>
                <c:pt idx="1">
                  <c:v>Инвестиции МСП</c:v>
                </c:pt>
              </c:strCache>
            </c:strRef>
          </c:cat>
          <c:val>
            <c:numRef>
              <c:f>Лист1!$B$9:$C$9</c:f>
              <c:numCache>
                <c:formatCode>General</c:formatCode>
                <c:ptCount val="2"/>
                <c:pt idx="0">
                  <c:v>378275</c:v>
                </c:pt>
                <c:pt idx="1">
                  <c:v>715100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152-4C81-A32E-B69039482F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5692160"/>
        <c:axId val="185693696"/>
        <c:axId val="0"/>
      </c:bar3DChart>
      <c:catAx>
        <c:axId val="185692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5693696"/>
        <c:crosses val="autoZero"/>
        <c:auto val="1"/>
        <c:lblAlgn val="ctr"/>
        <c:lblOffset val="100"/>
        <c:noMultiLvlLbl val="0"/>
      </c:catAx>
      <c:valAx>
        <c:axId val="1856936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569216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8585027589527088"/>
          <c:y val="3.653892428569934E-2"/>
          <c:w val="0.359769840388105"/>
          <c:h val="0.1899053702018141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596588033428383E-2"/>
          <c:y val="0"/>
          <c:w val="0.96080682393314321"/>
          <c:h val="0.6980247625610692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1342950198515953E-2"/>
                  <c:y val="-6.8387837210751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DF-4865-B41D-EDA32698FB04}"/>
                </c:ext>
              </c:extLst>
            </c:dLbl>
            <c:dLbl>
              <c:idx val="1"/>
              <c:layout>
                <c:manualLayout>
                  <c:x val="1.9458510457902339E-2"/>
                  <c:y val="-4.5767885785181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DF-4865-B41D-EDA32698FB04}"/>
                </c:ext>
              </c:extLst>
            </c:dLbl>
            <c:dLbl>
              <c:idx val="2"/>
              <c:layout>
                <c:manualLayout>
                  <c:x val="2.5000000000000001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DF-4865-B41D-EDA32698FB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rebuchet MS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Естественная убыль</c:v>
                </c:pt>
                <c:pt idx="1">
                  <c:v>Миграционный прирост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250</c:v>
                </c:pt>
                <c:pt idx="1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5DF-4865-B41D-EDA32698FB04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2025 год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7939497950520117E-2"/>
                  <c:y val="-5.6485777883553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3D-4156-90AE-22E5C4CC16AE}"/>
                </c:ext>
              </c:extLst>
            </c:dLbl>
            <c:dLbl>
              <c:idx val="1"/>
              <c:layout>
                <c:manualLayout>
                  <c:x val="3.7018401464164803E-2"/>
                  <c:y val="-4.9869037627583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3D-4156-90AE-22E5C4CC16AE}"/>
                </c:ext>
              </c:extLst>
            </c:dLbl>
            <c:dLbl>
              <c:idx val="2"/>
              <c:layout>
                <c:manualLayout>
                  <c:x val="4.6300995795788773E-2"/>
                  <c:y val="-5.2384626041151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3D-4156-90AE-22E5C4CC16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rebuchet MS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Естественная убыль</c:v>
                </c:pt>
                <c:pt idx="1">
                  <c:v>Миграционный прирост</c:v>
                </c:pt>
              </c:strCache>
            </c:strRef>
          </c:cat>
          <c:val>
            <c:numRef>
              <c:f>Лист1!$B$3:$C$3</c:f>
              <c:numCache>
                <c:formatCode>General</c:formatCode>
                <c:ptCount val="2"/>
                <c:pt idx="0">
                  <c:v>227</c:v>
                </c:pt>
                <c:pt idx="1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5DF-4865-B41D-EDA32698FB0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94750720"/>
        <c:axId val="194752512"/>
        <c:axId val="0"/>
      </c:bar3DChart>
      <c:catAx>
        <c:axId val="1947507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rebuchet MS" pitchFamily="34" charset="0"/>
              </a:defRPr>
            </a:pPr>
            <a:endParaRPr lang="ru-RU"/>
          </a:p>
        </c:txPr>
        <c:crossAx val="194752512"/>
        <c:crosses val="autoZero"/>
        <c:auto val="1"/>
        <c:lblAlgn val="ctr"/>
        <c:lblOffset val="100"/>
        <c:noMultiLvlLbl val="0"/>
      </c:catAx>
      <c:valAx>
        <c:axId val="1947525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47507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8207057145837287"/>
          <c:w val="1"/>
          <c:h val="0.11792942854162718"/>
        </c:manualLayout>
      </c:layout>
      <c:overlay val="0"/>
      <c:txPr>
        <a:bodyPr/>
        <a:lstStyle/>
        <a:p>
          <a:pPr>
            <a:defRPr sz="1600">
              <a:latin typeface="Trebuchet MS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Контингент</a:t>
            </a:r>
            <a:r>
              <a:rPr lang="ru-RU" baseline="0" dirty="0"/>
              <a:t> обучающихся, чел.</a:t>
            </a: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4670202128841483E-2"/>
          <c:y val="0.38024189441913864"/>
          <c:w val="0.95782473444979543"/>
          <c:h val="0.462121974873162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Школы</c:v>
                </c:pt>
                <c:pt idx="1">
                  <c:v>Сады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3407</c:v>
                </c:pt>
                <c:pt idx="1">
                  <c:v>1232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6D-4FB5-905A-7A38B508A46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Школы</c:v>
                </c:pt>
                <c:pt idx="1">
                  <c:v>Сады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3251</c:v>
                </c:pt>
                <c:pt idx="1">
                  <c:v>1239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36D-4FB5-905A-7A38B508A4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5103104"/>
        <c:axId val="185208832"/>
      </c:barChart>
      <c:catAx>
        <c:axId val="185103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5208832"/>
        <c:crosses val="autoZero"/>
        <c:auto val="1"/>
        <c:lblAlgn val="ctr"/>
        <c:lblOffset val="100"/>
        <c:noMultiLvlLbl val="0"/>
      </c:catAx>
      <c:valAx>
        <c:axId val="185208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510310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0.30833</cdr:x>
      <cdr:y>0.39583</cdr:y>
    </cdr:from>
    <cdr:to>
      <cdr:x>0.35</cdr:x>
      <cdr:y>0.75</cdr:y>
    </cdr:to>
    <cdr:sp macro="" textlink="">
      <cdr:nvSpPr>
        <cdr:cNvPr id="2" name="Стрелка вверх 1"/>
        <cdr:cNvSpPr/>
      </cdr:nvSpPr>
      <cdr:spPr>
        <a:xfrm xmlns:a="http://schemas.openxmlformats.org/drawingml/2006/main">
          <a:off x="2664267" y="1487494"/>
          <a:ext cx="360069" cy="1330939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0.64167</cdr:x>
      <cdr:y>0.46154</cdr:y>
    </cdr:from>
    <cdr:to>
      <cdr:x>0.68333</cdr:x>
      <cdr:y>0.75</cdr:y>
    </cdr:to>
    <cdr:sp macro="" textlink="">
      <cdr:nvSpPr>
        <cdr:cNvPr id="3" name="Стрелка вверх 2"/>
        <cdr:cNvSpPr/>
      </cdr:nvSpPr>
      <cdr:spPr>
        <a:xfrm xmlns:a="http://schemas.openxmlformats.org/drawingml/2006/main">
          <a:off x="5544616" y="1728192"/>
          <a:ext cx="360040" cy="1080120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0.29167</cdr:x>
      <cdr:y>0.20833</cdr:y>
    </cdr:from>
    <cdr:to>
      <cdr:x>0.375</cdr:x>
      <cdr:y>0.35417</cdr:y>
    </cdr:to>
    <cdr:sp macro="" textlink="">
      <cdr:nvSpPr>
        <cdr:cNvPr id="5" name="Овал 4"/>
        <cdr:cNvSpPr/>
      </cdr:nvSpPr>
      <cdr:spPr>
        <a:xfrm xmlns:a="http://schemas.openxmlformats.org/drawingml/2006/main">
          <a:off x="2520280" y="720080"/>
          <a:ext cx="720080" cy="504056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5">
            <a:shade val="50000"/>
          </a:schemeClr>
        </a:lnRef>
        <a:fillRef xmlns:a="http://schemas.openxmlformats.org/drawingml/2006/main" idx="1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1"/>
              </a:solidFill>
            </a:rPr>
            <a:t>21 %</a:t>
          </a:r>
        </a:p>
      </cdr:txBody>
    </cdr:sp>
  </cdr:relSizeAnchor>
  <cdr:relSizeAnchor xmlns:cdr="http://schemas.openxmlformats.org/drawingml/2006/chartDrawing">
    <cdr:from>
      <cdr:x>0.625</cdr:x>
      <cdr:y>0.3125</cdr:y>
    </cdr:from>
    <cdr:to>
      <cdr:x>0.7</cdr:x>
      <cdr:y>0.4375</cdr:y>
    </cdr:to>
    <cdr:sp macro="" textlink="">
      <cdr:nvSpPr>
        <cdr:cNvPr id="6" name="Овал 5"/>
        <cdr:cNvSpPr/>
      </cdr:nvSpPr>
      <cdr:spPr>
        <a:xfrm xmlns:a="http://schemas.openxmlformats.org/drawingml/2006/main">
          <a:off x="5400600" y="1080120"/>
          <a:ext cx="648072" cy="432048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5">
            <a:shade val="50000"/>
          </a:schemeClr>
        </a:lnRef>
        <a:fillRef xmlns:a="http://schemas.openxmlformats.org/drawingml/2006/main" idx="1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chemeClr val="tx1"/>
              </a:solidFill>
            </a:rPr>
            <a:t>37 %</a:t>
          </a:r>
        </a:p>
      </cdr:txBody>
    </cdr:sp>
  </cdr:relSizeAnchor>
  <cdr:relSizeAnchor xmlns:cdr="http://schemas.openxmlformats.org/drawingml/2006/chartDrawing">
    <cdr:from>
      <cdr:x>0.725</cdr:x>
      <cdr:y>0.01655</cdr:y>
    </cdr:from>
    <cdr:to>
      <cdr:x>0.99167</cdr:x>
      <cdr:y>0.97725</cdr:y>
    </cdr:to>
    <cdr:sp macro="" textlink="">
      <cdr:nvSpPr>
        <cdr:cNvPr id="9" name="Прямоугольник: скругленные углы 8">
          <a:extLst xmlns:a="http://schemas.openxmlformats.org/drawingml/2006/main">
            <a:ext uri="{FF2B5EF4-FFF2-40B4-BE49-F238E27FC236}">
              <a16:creationId xmlns="" xmlns:a16="http://schemas.microsoft.com/office/drawing/2014/main" id="{8525FEE8-23C4-4383-B06A-EA52857A8E19}"/>
            </a:ext>
          </a:extLst>
        </cdr:cNvPr>
        <cdr:cNvSpPr/>
      </cdr:nvSpPr>
      <cdr:spPr>
        <a:xfrm xmlns:a="http://schemas.openxmlformats.org/drawingml/2006/main">
          <a:off x="6264696" y="62210"/>
          <a:ext cx="2304256" cy="3610198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endParaRPr lang="ru-RU" sz="1400" b="1" dirty="0">
            <a:solidFill>
              <a:schemeClr val="tx1"/>
            </a:solidFill>
          </a:endParaRPr>
        </a:p>
        <a:p xmlns:a="http://schemas.openxmlformats.org/drawingml/2006/main">
          <a:pPr algn="ctr"/>
          <a:r>
            <a:rPr lang="ru-RU" sz="1800" b="1" dirty="0">
              <a:solidFill>
                <a:schemeClr val="tx1"/>
              </a:solidFill>
            </a:rPr>
            <a:t>НДФЛ на 35 %</a:t>
          </a:r>
        </a:p>
        <a:p xmlns:a="http://schemas.openxmlformats.org/drawingml/2006/main">
          <a:pPr algn="ctr"/>
          <a:endParaRPr lang="ru-RU" sz="1600" b="1" dirty="0">
            <a:solidFill>
              <a:schemeClr val="tx1"/>
            </a:solidFill>
          </a:endParaRPr>
        </a:p>
        <a:p xmlns:a="http://schemas.openxmlformats.org/drawingml/2006/main">
          <a:pPr algn="ctr"/>
          <a:endParaRPr lang="ru-RU" sz="1600" b="1" dirty="0">
            <a:solidFill>
              <a:schemeClr val="tx1"/>
            </a:solidFill>
          </a:endParaRPr>
        </a:p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</a:rPr>
            <a:t>ПРОФИЦИТ </a:t>
          </a:r>
          <a:r>
            <a:rPr lang="ru-RU" sz="1400" b="1" dirty="0" smtClean="0">
              <a:solidFill>
                <a:schemeClr val="tx1"/>
              </a:solidFill>
            </a:rPr>
            <a:t>БЮДЖЕТА   </a:t>
          </a:r>
          <a:endParaRPr lang="ru-RU" sz="1400" b="1" dirty="0">
            <a:solidFill>
              <a:schemeClr val="tx1"/>
            </a:solidFill>
          </a:endParaRPr>
        </a:p>
        <a:p xmlns:a="http://schemas.openxmlformats.org/drawingml/2006/main">
          <a:pPr algn="ctr"/>
          <a:r>
            <a:rPr lang="ru-RU" sz="1600" b="1" dirty="0">
              <a:solidFill>
                <a:schemeClr val="tx1"/>
              </a:solidFill>
            </a:rPr>
            <a:t>80,2 </a:t>
          </a:r>
          <a:r>
            <a:rPr lang="ru-RU" sz="1600" b="1" dirty="0" err="1">
              <a:solidFill>
                <a:schemeClr val="tx1"/>
              </a:solidFill>
            </a:rPr>
            <a:t>млн.руб</a:t>
          </a:r>
          <a:r>
            <a:rPr lang="ru-RU" sz="1600" b="1" dirty="0">
              <a:solidFill>
                <a:schemeClr val="tx1"/>
              </a:solidFill>
            </a:rPr>
            <a:t>.</a:t>
          </a:r>
        </a:p>
        <a:p xmlns:a="http://schemas.openxmlformats.org/drawingml/2006/main">
          <a:pPr algn="just"/>
          <a:endParaRPr lang="ru-RU" sz="1600" dirty="0">
            <a:solidFill>
              <a:schemeClr val="tx1"/>
            </a:solidFill>
          </a:endParaRPr>
        </a:p>
        <a:p xmlns:a="http://schemas.openxmlformats.org/drawingml/2006/main">
          <a:pPr algn="ctr"/>
          <a:endParaRPr lang="ru-RU" sz="1600" b="1" dirty="0">
            <a:solidFill>
              <a:schemeClr val="tx1"/>
            </a:solidFill>
          </a:endParaRPr>
        </a:p>
        <a:p xmlns:a="http://schemas.openxmlformats.org/drawingml/2006/main">
          <a:pPr algn="ctr"/>
          <a:r>
            <a:rPr lang="ru-RU" sz="1600" b="1" dirty="0">
              <a:solidFill>
                <a:schemeClr val="tx1"/>
              </a:solidFill>
            </a:rPr>
            <a:t>СНИЖЕНИЕ </a:t>
          </a:r>
          <a:r>
            <a:rPr lang="ru-RU" sz="1600" b="1" dirty="0" smtClean="0">
              <a:solidFill>
                <a:schemeClr val="tx1"/>
              </a:solidFill>
            </a:rPr>
            <a:t>ДОЛГА </a:t>
          </a:r>
          <a:endParaRPr lang="ru-RU" sz="1600" b="1" dirty="0">
            <a:solidFill>
              <a:schemeClr val="tx1"/>
            </a:solidFill>
          </a:endParaRPr>
        </a:p>
        <a:p xmlns:a="http://schemas.openxmlformats.org/drawingml/2006/main">
          <a:pPr algn="ctr"/>
          <a:r>
            <a:rPr lang="ru-RU" sz="1600" b="1" dirty="0">
              <a:solidFill>
                <a:schemeClr val="tx1"/>
              </a:solidFill>
            </a:rPr>
            <a:t>на 74,1 </a:t>
          </a:r>
          <a:r>
            <a:rPr lang="ru-RU" sz="1600" b="1" dirty="0" err="1">
              <a:solidFill>
                <a:schemeClr val="tx1"/>
              </a:solidFill>
            </a:rPr>
            <a:t>млн.руб</a:t>
          </a:r>
          <a:r>
            <a:rPr lang="ru-RU" sz="1600" b="1" dirty="0">
              <a:solidFill>
                <a:schemeClr val="tx1"/>
              </a:solidFill>
            </a:rPr>
            <a:t>.</a:t>
          </a:r>
        </a:p>
      </cdr:txBody>
    </cdr:sp>
  </cdr:relSizeAnchor>
  <cdr:relSizeAnchor xmlns:cdr="http://schemas.openxmlformats.org/drawingml/2006/chartDrawing">
    <cdr:from>
      <cdr:x>0.75</cdr:x>
      <cdr:y>0.07665</cdr:y>
    </cdr:from>
    <cdr:to>
      <cdr:x>0.77917</cdr:x>
      <cdr:y>0.21078</cdr:y>
    </cdr:to>
    <cdr:sp macro="" textlink="">
      <cdr:nvSpPr>
        <cdr:cNvPr id="10" name="Стрелка: вверх 9">
          <a:extLst xmlns:a="http://schemas.openxmlformats.org/drawingml/2006/main">
            <a:ext uri="{FF2B5EF4-FFF2-40B4-BE49-F238E27FC236}">
              <a16:creationId xmlns="" xmlns:a16="http://schemas.microsoft.com/office/drawing/2014/main" id="{9638F1EC-BB19-43C2-96E1-2870A94413ED}"/>
            </a:ext>
          </a:extLst>
        </cdr:cNvPr>
        <cdr:cNvSpPr/>
      </cdr:nvSpPr>
      <cdr:spPr>
        <a:xfrm xmlns:a="http://schemas.openxmlformats.org/drawingml/2006/main">
          <a:off x="6480719" y="288044"/>
          <a:ext cx="252057" cy="504044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0.41304</cdr:x>
      <cdr:y>0.4375</cdr:y>
    </cdr:from>
    <cdr:to>
      <cdr:x>0.56522</cdr:x>
      <cdr:y>0.52083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8152" y="1512168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 </a:t>
          </a:r>
        </a:p>
      </cdr:txBody>
    </cdr:sp>
  </cdr:relSizeAnchor>
  <cdr:relSizeAnchor xmlns:cdr="http://schemas.openxmlformats.org/drawingml/2006/chartDrawing">
    <cdr:from>
      <cdr:x>0.82979</cdr:x>
      <cdr:y>0.60417</cdr:y>
    </cdr:from>
    <cdr:to>
      <cdr:x>1</cdr:x>
      <cdr:y>0.6875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08313" y="2088232"/>
          <a:ext cx="576063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/>
            <a:t>     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EE3799-6106-415A-A13C-BBC054E1AA17}" type="datetimeFigureOut">
              <a:rPr lang="ru-RU"/>
              <a:pPr>
                <a:defRPr/>
              </a:pPr>
              <a:t>04.03.2026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6226E85-39FA-4DEC-A1D5-AA8A29F417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662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226E85-39FA-4DEC-A1D5-AA8A29F4175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442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226E85-39FA-4DEC-A1D5-AA8A29F41759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546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05B235D-A370-4453-857B-398D223841EE}" type="slidenum">
              <a:rPr lang="ru-RU" altLang="ru-RU" smtClean="0">
                <a:latin typeface="Arial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20</a:t>
            </a:fld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226E85-39FA-4DEC-A1D5-AA8A29F4175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454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5543A81-2AEB-4947-9675-BA4C4431F49B}" type="slidenum">
              <a:rPr lang="ru-RU" altLang="ru-RU" smtClean="0">
                <a:latin typeface="Arial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30</a:t>
            </a:fld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171450"/>
            <a:ext cx="8696325" cy="4525963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4014788"/>
            <a:ext cx="8723312" cy="10001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2"/>
            <a:ext cx="7772400" cy="1335081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1"/>
            <a:ext cx="6400800" cy="11049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59C89-C3CA-427F-AB1F-1F5DA10440E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40853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D1666-65E5-46FD-B46C-10577785B78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77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171450"/>
            <a:ext cx="8696325" cy="1069975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534988"/>
            <a:ext cx="8723312" cy="10001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85850"/>
            <a:ext cx="2057400" cy="3365500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85852"/>
            <a:ext cx="6019800" cy="3365501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B0E90-0C2C-4BB5-8C00-82A577A8734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64607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9FA14-29F7-4411-972D-F9FDFF9893F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29940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171450"/>
            <a:ext cx="8696325" cy="355282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3152775"/>
            <a:ext cx="2876550" cy="534988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3055938"/>
            <a:ext cx="5545138" cy="638175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3065463"/>
            <a:ext cx="5467350" cy="581025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3055938"/>
            <a:ext cx="3306763" cy="488950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3043238"/>
            <a:ext cx="8723312" cy="9985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1847670"/>
            <a:ext cx="7772400" cy="1143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078088"/>
            <a:ext cx="6417734" cy="70485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7D5F0-18A9-4C91-9AF9-4F16DF69158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8695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009394"/>
            <a:ext cx="3822192" cy="25854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09394"/>
            <a:ext cx="3822192" cy="25854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48037-6EE0-4BD9-9A1C-9B7DA369BFB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99255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5" y="2571751"/>
            <a:ext cx="3820055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71751"/>
            <a:ext cx="3822192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F23E4-AC27-4E2A-89EC-1476CDDCCF0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4088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F8B95-1C38-4DDA-A435-41E832B17EC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2497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171450"/>
            <a:ext cx="8696325" cy="1069975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534988"/>
            <a:ext cx="8723312" cy="998537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68931-4450-43F0-8293-0EE980D4D0A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0409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171450"/>
            <a:ext cx="8696325" cy="1069975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534988"/>
            <a:ext cx="8723312" cy="10001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686052"/>
            <a:ext cx="3352800" cy="142875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1714500"/>
            <a:ext cx="3352800" cy="939546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371600"/>
            <a:ext cx="3904076" cy="28575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94BB8-7818-419A-800D-8F1CB4268527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8891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171450"/>
            <a:ext cx="8696325" cy="4525963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4014788"/>
            <a:ext cx="8723312" cy="10001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60" y="254001"/>
            <a:ext cx="3812645" cy="1822451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8" y="2089150"/>
            <a:ext cx="3818467" cy="18161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028700"/>
            <a:ext cx="3566160" cy="219456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AAE79-4855-41DF-B045-DC78D051622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4243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71450"/>
            <a:ext cx="8696325" cy="1851025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051" name="Group 15"/>
          <p:cNvGrpSpPr>
            <a:grpSpLocks noChangeAspect="1"/>
          </p:cNvGrpSpPr>
          <p:nvPr/>
        </p:nvGrpSpPr>
        <p:grpSpPr bwMode="auto">
          <a:xfrm>
            <a:off x="211138" y="1258888"/>
            <a:ext cx="8723312" cy="998537"/>
            <a:chOff x="-3905251" y="4294188"/>
            <a:chExt cx="13027839" cy="1892300"/>
          </a:xfrm>
        </p:grpSpPr>
        <p:sp>
          <p:nvSpPr>
            <p:cNvPr id="205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5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5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206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4000"/>
            <a:ext cx="8229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4687888"/>
            <a:ext cx="3786187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4687888"/>
            <a:ext cx="378618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4687888"/>
            <a:ext cx="116205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23C2A4E-4F27-4D70-AD04-7BB04AE92FB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  <p:sp>
        <p:nvSpPr>
          <p:cNvPr id="20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006600"/>
            <a:ext cx="7408862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3" r:id="rId2"/>
    <p:sldLayoutId id="2147484529" r:id="rId3"/>
    <p:sldLayoutId id="2147484524" r:id="rId4"/>
    <p:sldLayoutId id="2147484525" r:id="rId5"/>
    <p:sldLayoutId id="2147484526" r:id="rId6"/>
    <p:sldLayoutId id="2147484530" r:id="rId7"/>
    <p:sldLayoutId id="2147484531" r:id="rId8"/>
    <p:sldLayoutId id="2147484532" r:id="rId9"/>
    <p:sldLayoutId id="2147484527" r:id="rId10"/>
    <p:sldLayoutId id="21474845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652504"/>
            <a:ext cx="8208912" cy="34778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ОТЧЕТ</a:t>
            </a:r>
          </a:p>
          <a:p>
            <a:pPr algn="ctr" eaLnBrk="0" hangingPunct="0">
              <a:defRPr/>
            </a:pP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главы Сортавальского муниципального округа </a:t>
            </a:r>
          </a:p>
          <a:p>
            <a:pPr algn="ctr" eaLnBrk="0" hangingPunct="0">
              <a:defRPr/>
            </a:pP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 результатах деятельности</a:t>
            </a:r>
          </a:p>
          <a:p>
            <a:pPr algn="ctr" eaLnBrk="0" hangingPunct="0">
              <a:defRPr/>
            </a:pP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 2025 год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7494"/>
            <a:ext cx="935038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203598"/>
            <a:ext cx="5688632" cy="368590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000" b="1" dirty="0"/>
              <a:t>БЫТОВОЙ ОБСЛУЖИВАНИЕ НАСЕЛЕНИЯ.</a:t>
            </a:r>
          </a:p>
          <a:p>
            <a:pPr marL="0" indent="0">
              <a:buNone/>
            </a:pPr>
            <a:r>
              <a:rPr lang="ru-RU" sz="2800" b="1" dirty="0"/>
              <a:t>28 000 </a:t>
            </a:r>
            <a:r>
              <a:rPr lang="ru-RU" sz="2000" dirty="0"/>
              <a:t>ПОСЕЩЕНИЙ В ГОД.</a:t>
            </a:r>
          </a:p>
          <a:p>
            <a:pPr marL="0" indent="0" algn="just">
              <a:buNone/>
            </a:pPr>
            <a:r>
              <a:rPr lang="ru-RU" sz="1800" b="1" dirty="0"/>
              <a:t>ЛЬГОТНОЕ ПОСЕЩЕНИЕ:</a:t>
            </a:r>
          </a:p>
          <a:p>
            <a:pPr>
              <a:buClr>
                <a:schemeClr val="bg2">
                  <a:lumMod val="25000"/>
                </a:schemeClr>
              </a:buClr>
              <a:buFont typeface="Wingdings" pitchFamily="2" charset="2"/>
              <a:buChar char="Ø"/>
            </a:pPr>
            <a:r>
              <a:rPr lang="ru-RU" sz="1800" dirty="0"/>
              <a:t>Ветераны ВОВ и дети до 7 лет;</a:t>
            </a:r>
          </a:p>
          <a:p>
            <a:pPr>
              <a:buClr>
                <a:schemeClr val="bg2">
                  <a:lumMod val="25000"/>
                </a:schemeClr>
              </a:buClr>
              <a:buFont typeface="Wingdings" pitchFamily="2" charset="2"/>
              <a:buChar char="Ø"/>
            </a:pPr>
            <a:r>
              <a:rPr lang="ru-RU" sz="1800" dirty="0"/>
              <a:t>Дети – инвалиды до 14 лет;</a:t>
            </a:r>
          </a:p>
          <a:p>
            <a:pPr>
              <a:buClr>
                <a:schemeClr val="bg2">
                  <a:lumMod val="25000"/>
                </a:schemeClr>
              </a:buClr>
              <a:buFont typeface="Wingdings" pitchFamily="2" charset="2"/>
              <a:buChar char="Ø"/>
            </a:pPr>
            <a:r>
              <a:rPr lang="ru-RU" sz="1800" dirty="0"/>
              <a:t>Участники СВО и члены их семей.</a:t>
            </a:r>
          </a:p>
          <a:p>
            <a:pPr marL="0" indent="0">
              <a:buClr>
                <a:schemeClr val="bg2">
                  <a:lumMod val="25000"/>
                </a:schemeClr>
              </a:buClr>
              <a:buNone/>
            </a:pPr>
            <a:r>
              <a:rPr lang="ru-RU" b="1" dirty="0"/>
              <a:t>В 2025 г. </a:t>
            </a:r>
            <a:r>
              <a:rPr lang="ru-RU" sz="2000" b="1" dirty="0"/>
              <a:t>НОВЫЙ ИНДИВИДУАЛЬНЫЙ СЕМЕЙНЫЙ НОМЕР! </a:t>
            </a:r>
          </a:p>
          <a:p>
            <a:pPr marL="0" indent="0">
              <a:buClr>
                <a:schemeClr val="bg2">
                  <a:lumMod val="25000"/>
                </a:schemeClr>
              </a:buClr>
              <a:buNone/>
            </a:pPr>
            <a:endParaRPr lang="ru-RU" sz="1600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МУНИЦИПАЛЬНАЯ БАНЯ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8831" y="2079984"/>
            <a:ext cx="17053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sun9-51.userapi.com/s/v1/ig2/bwrfhd1Pfno1Jrs09kpRC9V8t13Pw7CNk23AwuJYS8fHhAbMNC5TcxmL6GrYDc6kZtzsbffETgxpqE0r8FRRp5iV.jpg?quality=95&amp;as=32x43,48x64,72x96,108x144,160x213,240x320,360x480,480x640,540x720,640x853,720x960,1080x1440,1200x1600&amp;from=bu&amp;u=EIn2wbdYd8OX5GFn_kq9OG43weMNwrZ2nZm85nz93Vs&amp;cs=64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903" y="1238622"/>
            <a:ext cx="2664296" cy="17651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47814"/>
            <a:ext cx="2808312" cy="17137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3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07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 descr="flag-b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646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8" y="-236538"/>
            <a:ext cx="9144000" cy="1584152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ts val="9425"/>
              </a:lnSpc>
              <a:spcAft>
                <a:spcPts val="0"/>
              </a:spcAft>
              <a:defRPr/>
            </a:pPr>
            <a:r>
              <a:rPr lang="ru-RU" alt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ДЕМОГРАФИЯ</a:t>
            </a:r>
            <a:endParaRPr lang="en-US" alt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3557" name="Объект 2"/>
          <p:cNvSpPr txBox="1">
            <a:spLocks/>
          </p:cNvSpPr>
          <p:nvPr/>
        </p:nvSpPr>
        <p:spPr bwMode="auto">
          <a:xfrm>
            <a:off x="250826" y="1562644"/>
            <a:ext cx="3673102" cy="28813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endParaRPr lang="ru-RU" altLang="ru-RU" i="1" dirty="0">
              <a:solidFill>
                <a:schemeClr val="tx1"/>
              </a:solidFill>
              <a:latin typeface="Arial" pitchFamily="34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ru-RU" altLang="ru-RU" i="1" dirty="0">
                <a:solidFill>
                  <a:schemeClr val="tx1"/>
                </a:solidFill>
                <a:latin typeface="Arial" pitchFamily="34" charset="0"/>
              </a:rPr>
              <a:t>Численность населения округа</a:t>
            </a:r>
          </a:p>
          <a:p>
            <a:pPr algn="ctr">
              <a:buClrTx/>
              <a:buSzTx/>
              <a:buFontTx/>
              <a:buNone/>
            </a:pPr>
            <a:r>
              <a:rPr lang="ru-RU" altLang="ru-RU" b="1" i="1" dirty="0">
                <a:solidFill>
                  <a:schemeClr val="tx1"/>
                </a:solidFill>
                <a:latin typeface="Arial" pitchFamily="34" charset="0"/>
              </a:rPr>
              <a:t>23 458 </a:t>
            </a:r>
            <a:r>
              <a:rPr lang="ru-RU" altLang="ru-RU" i="1" dirty="0">
                <a:solidFill>
                  <a:schemeClr val="tx1"/>
                </a:solidFill>
                <a:latin typeface="Arial" pitchFamily="34" charset="0"/>
              </a:rPr>
              <a:t>человек,</a:t>
            </a:r>
          </a:p>
          <a:p>
            <a:pPr algn="ctr">
              <a:buClrTx/>
              <a:buSzTx/>
              <a:buFontTx/>
              <a:buNone/>
            </a:pPr>
            <a:r>
              <a:rPr lang="ru-RU" altLang="ru-RU" sz="2200" i="1" dirty="0">
                <a:solidFill>
                  <a:schemeClr val="tx1"/>
                </a:solidFill>
                <a:latin typeface="Arial" pitchFamily="34" charset="0"/>
              </a:rPr>
              <a:t>Из них в </a:t>
            </a:r>
            <a:r>
              <a:rPr lang="ru-RU" altLang="ru-RU" sz="2200" i="1" dirty="0" err="1">
                <a:solidFill>
                  <a:schemeClr val="tx1"/>
                </a:solidFill>
                <a:latin typeface="Arial" pitchFamily="34" charset="0"/>
              </a:rPr>
              <a:t>г.Сортавала</a:t>
            </a:r>
            <a:endParaRPr lang="ru-RU" altLang="ru-RU" sz="2200" i="1" dirty="0">
              <a:solidFill>
                <a:schemeClr val="tx1"/>
              </a:solidFill>
              <a:latin typeface="Arial" pitchFamily="34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ru-RU" altLang="ru-RU" sz="2200" i="1" dirty="0">
                <a:solidFill>
                  <a:schemeClr val="tx1"/>
                </a:solidFill>
                <a:latin typeface="Arial" pitchFamily="34" charset="0"/>
              </a:rPr>
              <a:t>14 593 чел. 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075963"/>
              </p:ext>
            </p:extLst>
          </p:nvPr>
        </p:nvGraphicFramePr>
        <p:xfrm>
          <a:off x="3563887" y="1562645"/>
          <a:ext cx="5329287" cy="3169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lag-b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6313"/>
            <a:ext cx="91646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038455"/>
              </p:ext>
            </p:extLst>
          </p:nvPr>
        </p:nvGraphicFramePr>
        <p:xfrm>
          <a:off x="755650" y="1203325"/>
          <a:ext cx="3785394" cy="317182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853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443749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  <a:p>
                      <a:pPr algn="ctr"/>
                      <a:r>
                        <a:rPr lang="ru-RU" sz="2000" dirty="0"/>
                        <a:t>Заработная плата</a:t>
                      </a:r>
                      <a:endParaRPr lang="ru-RU" sz="2000" b="0" dirty="0">
                        <a:solidFill>
                          <a:schemeClr val="accent4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35" marR="9143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28076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91435" marR="9143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РЫНОК ТРУДА</a:t>
            </a: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1537031" y="1923679"/>
            <a:ext cx="2160240" cy="1152128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77 913,4 руб.</a:t>
            </a:r>
            <a:endParaRPr lang="ru-RU" b="1" i="1" dirty="0">
              <a:solidFill>
                <a:schemeClr val="accent4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трелка вверх 14"/>
          <p:cNvSpPr/>
          <p:nvPr/>
        </p:nvSpPr>
        <p:spPr>
          <a:xfrm>
            <a:off x="1835150" y="3292475"/>
            <a:ext cx="649288" cy="863600"/>
          </a:xfrm>
          <a:prstGeom prst="up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22551" name="TextBox 15"/>
          <p:cNvSpPr txBox="1">
            <a:spLocks noChangeArrowheads="1"/>
          </p:cNvSpPr>
          <p:nvPr/>
        </p:nvSpPr>
        <p:spPr bwMode="auto">
          <a:xfrm>
            <a:off x="2339752" y="3806825"/>
            <a:ext cx="2016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pitchFamily="34" charset="0"/>
              </a:rPr>
              <a:t>114,1 % к 2024 г.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22E5934-E281-4F10-8955-3F27AA726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996" y="1307648"/>
            <a:ext cx="3889585" cy="9398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9EADABE-72BE-4397-9A95-53C89CC58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059" y="2361296"/>
            <a:ext cx="3176291" cy="3554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1740AC97-1BAD-41D2-9B2E-C2976F28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351424"/>
            <a:ext cx="4608512" cy="3740606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b="1" dirty="0"/>
              <a:t>С 2025 г. классификация КСР по типам (самооценка): гостиницы, кемпинги, базы отдыха и санатории.</a:t>
            </a:r>
          </a:p>
          <a:p>
            <a:pPr marL="0" indent="0" algn="just">
              <a:buNone/>
            </a:pPr>
            <a:r>
              <a:rPr lang="ru-RU" sz="2000" b="1" dirty="0"/>
              <a:t>Единый реестр </a:t>
            </a:r>
            <a:r>
              <a:rPr lang="ru-RU" sz="2000" b="1" dirty="0" err="1"/>
              <a:t>Росаккредитации</a:t>
            </a:r>
            <a:r>
              <a:rPr lang="ru-RU" sz="2000" b="1" dirty="0"/>
              <a:t>!</a:t>
            </a:r>
          </a:p>
          <a:p>
            <a:pPr marL="0" indent="0" algn="just">
              <a:buNone/>
            </a:pPr>
            <a:r>
              <a:rPr lang="ru-RU" sz="2800" b="1" dirty="0"/>
              <a:t>64</a:t>
            </a:r>
            <a:r>
              <a:rPr lang="ru-RU" sz="2000" dirty="0"/>
              <a:t> классифицированных объектов в реестре – налогоплательщики </a:t>
            </a:r>
            <a:r>
              <a:rPr lang="ru-RU" sz="2000" dirty="0">
                <a:solidFill>
                  <a:srgbClr val="FF0000"/>
                </a:solidFill>
              </a:rPr>
              <a:t>туристического налога</a:t>
            </a:r>
            <a:r>
              <a:rPr lang="ru-RU" sz="2000" dirty="0"/>
              <a:t>.</a:t>
            </a:r>
          </a:p>
          <a:p>
            <a:pPr marL="0" indent="0" algn="just">
              <a:buNone/>
            </a:pPr>
            <a:r>
              <a:rPr lang="ru-RU" sz="2000" b="1" dirty="0"/>
              <a:t>НОВЫЕ ОБЪЕКТЫ ЕЖЕГОДНО!</a:t>
            </a:r>
          </a:p>
          <a:p>
            <a:pPr marL="0" indent="0" algn="just">
              <a:buNone/>
            </a:pPr>
            <a:r>
              <a:rPr lang="ru-RU" sz="2000" b="1" dirty="0"/>
              <a:t>ГОСТЕВЫЕ ДОМА НЕ ВХОДЯТ!</a:t>
            </a:r>
          </a:p>
          <a:p>
            <a:pPr marL="0" indent="0" algn="just">
              <a:buNone/>
            </a:pPr>
            <a:endParaRPr lang="ru-RU" sz="20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91C64E9B-88E9-4447-83EF-53775E517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733574"/>
          </a:xfrm>
        </p:spPr>
        <p:txBody>
          <a:bodyPr/>
          <a:lstStyle/>
          <a:p>
            <a:r>
              <a:rPr lang="ru-RU" sz="4800" dirty="0"/>
              <a:t>ТУРИЗМ </a:t>
            </a:r>
          </a:p>
        </p:txBody>
      </p:sp>
      <p:pic>
        <p:nvPicPr>
          <p:cNvPr id="7" name="Picture 3" descr="C:\Users\user020\Desktop\РАБОЧАЯ\ОТЧЕТЫ ГЛАВЫ ГОДОВЫЕ\2026 ЗА 2025\К отчету главы для Анны Николаевны\гостиницы\DSC_0530.JPG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-5"/>
          <a:stretch/>
        </p:blipFill>
        <p:spPr bwMode="auto">
          <a:xfrm>
            <a:off x="5637110" y="3404973"/>
            <a:ext cx="3121253" cy="1656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9F143FE-AC20-40F3-96C7-7D8ED71E0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10" y="1180086"/>
            <a:ext cx="3136263" cy="2087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054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0DA1B67E-CCAD-49B3-BE10-5C76B87CD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9582"/>
            <a:ext cx="5544616" cy="394003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ru-RU" sz="18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/>
              <a:t>НА </a:t>
            </a:r>
            <a:r>
              <a:rPr lang="ru-RU" sz="1800" b="1" dirty="0"/>
              <a:t>СОПРОВОЖДЕНИИ КОРПОРАЦИИ РАЗВИТИЯ РЕСПУБЛИКИ КАРЕЛИЯ  </a:t>
            </a:r>
            <a:r>
              <a:rPr lang="ru-RU" sz="2000" b="1" dirty="0" smtClean="0">
                <a:solidFill>
                  <a:srgbClr val="FF0000"/>
                </a:solidFill>
              </a:rPr>
              <a:t>20</a:t>
            </a:r>
            <a:r>
              <a:rPr lang="ru-RU" sz="1800" b="1" dirty="0" smtClean="0">
                <a:solidFill>
                  <a:srgbClr val="FF0000"/>
                </a:solidFill>
              </a:rPr>
              <a:t> ПРОЕКТОВ</a:t>
            </a:r>
            <a:r>
              <a:rPr lang="ru-RU" sz="1800" b="1" dirty="0"/>
              <a:t>. </a:t>
            </a:r>
            <a:endParaRPr lang="ru-RU" sz="18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/>
              <a:t>Объем </a:t>
            </a:r>
            <a:r>
              <a:rPr lang="ru-RU" sz="1800" b="1" dirty="0"/>
              <a:t>инвестиций составит </a:t>
            </a:r>
            <a:r>
              <a:rPr lang="ru-RU" sz="1800" b="1" dirty="0" smtClean="0">
                <a:solidFill>
                  <a:srgbClr val="FF0000"/>
                </a:solidFill>
              </a:rPr>
              <a:t>6,5  </a:t>
            </a:r>
            <a:r>
              <a:rPr lang="ru-RU" sz="1800" b="1" dirty="0" err="1" smtClean="0">
                <a:solidFill>
                  <a:srgbClr val="FF0000"/>
                </a:solidFill>
              </a:rPr>
              <a:t>мрд</a:t>
            </a:r>
            <a:r>
              <a:rPr lang="ru-RU" sz="1800" b="1" dirty="0" smtClean="0">
                <a:solidFill>
                  <a:srgbClr val="FF0000"/>
                </a:solidFill>
              </a:rPr>
              <a:t>. </a:t>
            </a:r>
            <a:r>
              <a:rPr lang="ru-RU" sz="1800" b="1" dirty="0">
                <a:solidFill>
                  <a:srgbClr val="FF0000"/>
                </a:solidFill>
              </a:rPr>
              <a:t>руб.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b="1" dirty="0"/>
              <a:t>ООО «</a:t>
            </a:r>
            <a:r>
              <a:rPr lang="ru-RU" sz="1600" b="1" dirty="0" err="1"/>
              <a:t>Скантур</a:t>
            </a:r>
            <a:r>
              <a:rPr lang="ru-RU" sz="1600" b="1" dirty="0"/>
              <a:t> – регион». </a:t>
            </a:r>
            <a:r>
              <a:rPr lang="ru-RU" sz="1600" dirty="0"/>
              <a:t>Проект по созданию туристско-рекреационного комплекса «Унисон».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b="1" dirty="0"/>
              <a:t>AZIMUT Сортавала. </a:t>
            </a:r>
            <a:r>
              <a:rPr lang="ru-RU" sz="1600" dirty="0"/>
              <a:t>Проект по созданию загородного отеля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b="1" dirty="0"/>
              <a:t>ООО «Эталон» . </a:t>
            </a:r>
            <a:r>
              <a:rPr lang="ru-RU" sz="1600" dirty="0"/>
              <a:t>Проект по созданию </a:t>
            </a:r>
            <a:r>
              <a:rPr lang="en-US" sz="1600" dirty="0"/>
              <a:t>SPA </a:t>
            </a:r>
            <a:r>
              <a:rPr lang="ru-RU" sz="1600" dirty="0"/>
              <a:t>– отеля.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b="1" dirty="0"/>
              <a:t>ООО «Высота». </a:t>
            </a:r>
            <a:r>
              <a:rPr lang="ru-RU" sz="1600" dirty="0"/>
              <a:t>Проект «Огни </a:t>
            </a:r>
            <a:r>
              <a:rPr lang="ru-RU" sz="1600" dirty="0" err="1"/>
              <a:t>Рускеала</a:t>
            </a:r>
            <a:r>
              <a:rPr lang="ru-RU" sz="1600" dirty="0"/>
              <a:t>».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Создание тематического развлекательного парка </a:t>
            </a:r>
            <a:r>
              <a:rPr lang="ru-RU" sz="1600" b="1" dirty="0"/>
              <a:t>«Деревня сказок»</a:t>
            </a:r>
            <a:r>
              <a:rPr lang="ru-RU" sz="1600" dirty="0"/>
              <a:t>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Создание нового туристического объекта  </a:t>
            </a:r>
            <a:r>
              <a:rPr lang="ru-RU" sz="1600" b="1" dirty="0"/>
              <a:t>«</a:t>
            </a:r>
            <a:r>
              <a:rPr lang="ru-RU" sz="1600" b="1" dirty="0" err="1"/>
              <a:t>Рускеала</a:t>
            </a:r>
            <a:r>
              <a:rPr lang="ru-RU" sz="1600" b="1" dirty="0"/>
              <a:t> 2»</a:t>
            </a:r>
            <a:r>
              <a:rPr lang="ru-RU" sz="1600" dirty="0"/>
              <a:t>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Восстановление объекта культурного наследия – комплекса зданий </a:t>
            </a:r>
            <a:r>
              <a:rPr lang="ru-RU" sz="1600" b="1" dirty="0"/>
              <a:t>бывшего военного госпиталя</a:t>
            </a:r>
            <a:r>
              <a:rPr lang="ru-RU" sz="1600" dirty="0"/>
              <a:t>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0" indent="0">
              <a:spcBef>
                <a:spcPts val="0"/>
              </a:spcBef>
              <a:buNone/>
            </a:pPr>
            <a:endParaRPr lang="ru-RU" sz="1600" dirty="0"/>
          </a:p>
          <a:p>
            <a:endParaRPr lang="ru-RU" sz="16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9848577-C57A-41F5-B055-148D2941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ИНВЕСТИЦИОННЫЕ ПРОЕКТЫ</a:t>
            </a:r>
          </a:p>
        </p:txBody>
      </p:sp>
      <p:pic>
        <p:nvPicPr>
          <p:cNvPr id="6" name="Picture 2" descr="C:\Users\user180\Downloads\PHOTO-2025-10-29-16-50-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81579"/>
            <a:ext cx="3384376" cy="1800200"/>
          </a:xfrm>
          <a:prstGeom prst="rect">
            <a:avLst/>
          </a:prstGeom>
          <a:noFill/>
          <a:effectLst>
            <a:outerShdw blurRad="25400" dist="50800" dir="2400000" algn="ctr" rotWithShape="0">
              <a:srgbClr val="000000"/>
            </a:outerShdw>
            <a:softEdge rad="112522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024200"/>
            <a:ext cx="3528392" cy="19754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2522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8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020\Desktop\img_news_401837_id7168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50646"/>
            <a:ext cx="1477937" cy="83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92FF7F33-0658-4D22-BDD4-4DABA4EEC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7614"/>
            <a:ext cx="4968552" cy="354188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Современный фонтан со светомузыкой, проекциями и автоматизированным управлением появится 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пл.Чкалова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</a:p>
          <a:p>
            <a:pPr marL="0" indent="0" algn="ctr">
              <a:buNone/>
            </a:pPr>
            <a:r>
              <a:rPr lang="ru-RU" dirty="0"/>
              <a:t>В 29 городах России, от Петергофа до Владивостока. </a:t>
            </a:r>
          </a:p>
          <a:p>
            <a:pPr marL="0" indent="0" algn="ctr">
              <a:buNone/>
            </a:pPr>
            <a:r>
              <a:rPr lang="ru-RU" dirty="0"/>
              <a:t>Сортавала станет </a:t>
            </a:r>
            <a:r>
              <a:rPr lang="ru-RU" b="1" dirty="0"/>
              <a:t>30-м</a:t>
            </a:r>
            <a:r>
              <a:rPr lang="ru-RU" dirty="0"/>
              <a:t> юбилейным городом.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2C22F6E-E502-4D4B-802F-C2B3FB085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УМНЫЙ ФОНТАН ПЛ.ЧКАЛОВА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D446BF-959D-41B3-8B51-C36E7099E4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740" b="22054"/>
          <a:stretch/>
        </p:blipFill>
        <p:spPr>
          <a:xfrm>
            <a:off x="6010728" y="1296974"/>
            <a:ext cx="2832260" cy="1868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2E390F0-7C4F-45D8-8A8E-D512E176C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2859782"/>
            <a:ext cx="2832260" cy="2013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629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6D59EF1B-0694-43A5-B57D-3B3059C21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75606"/>
            <a:ext cx="5328592" cy="367240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СОРТАВАЛА</a:t>
            </a:r>
            <a:r>
              <a:rPr lang="ru-RU" sz="2000" dirty="0"/>
              <a:t> В ЕДИНОМ ПЕРЕЧНЕ </a:t>
            </a:r>
            <a:r>
              <a:rPr lang="ru-RU" sz="3200" b="1" dirty="0"/>
              <a:t>2000</a:t>
            </a:r>
            <a:r>
              <a:rPr lang="ru-RU" sz="2000" dirty="0"/>
              <a:t> ОПОРНЫХ НАСЕЛЕННЫХ ПУНКТОВ РФ.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РАЗРАБОТАН </a:t>
            </a:r>
            <a:r>
              <a:rPr lang="ru-RU" sz="2000" b="1" dirty="0"/>
              <a:t>«ДОЛГОСРОЧНЫЙ ПЛАН РАЗВИТИЯ ГОРОДА СОРТАВАЛА ДО 2030 ГОДА».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Предусмотрено </a:t>
            </a:r>
            <a:r>
              <a:rPr lang="ru-RU" sz="2000" dirty="0">
                <a:solidFill>
                  <a:srgbClr val="C00000"/>
                </a:solidFill>
              </a:rPr>
              <a:t>более </a:t>
            </a:r>
            <a:r>
              <a:rPr lang="ru-RU" sz="2800" b="1" dirty="0">
                <a:solidFill>
                  <a:srgbClr val="C00000"/>
                </a:solidFill>
              </a:rPr>
              <a:t>60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/>
              <a:t>мероприятий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C00000"/>
                </a:solidFill>
              </a:rPr>
              <a:t>на сумму </a:t>
            </a:r>
            <a:r>
              <a:rPr lang="ru-RU" sz="2800" b="1" dirty="0">
                <a:solidFill>
                  <a:srgbClr val="C00000"/>
                </a:solidFill>
              </a:rPr>
              <a:t>10,0 </a:t>
            </a:r>
            <a:r>
              <a:rPr lang="ru-RU" sz="2000" dirty="0">
                <a:solidFill>
                  <a:srgbClr val="C00000"/>
                </a:solidFill>
              </a:rPr>
              <a:t>млрд. руб. </a:t>
            </a:r>
            <a:r>
              <a:rPr lang="ru-RU" sz="2000" dirty="0"/>
              <a:t>(строительство новых объектов, капитальный ремонт </a:t>
            </a:r>
            <a:r>
              <a:rPr lang="ru-RU" sz="2000" dirty="0" err="1"/>
              <a:t>соц.объектов</a:t>
            </a:r>
            <a:r>
              <a:rPr lang="ru-RU" sz="2000" dirty="0"/>
              <a:t>, сетей, дорог и т.д.)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4506606-6D18-4084-9131-A753AF9A8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СОРТАВАЛА – ОПОРНЫЙ НАСЕЛЕННЫЙ ПУНКТ (ОНП)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27614"/>
            <a:ext cx="3423622" cy="171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3" t="19683" r="10213" b="12769"/>
          <a:stretch/>
        </p:blipFill>
        <p:spPr bwMode="auto">
          <a:xfrm>
            <a:off x="5508105" y="1131590"/>
            <a:ext cx="3495630" cy="213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58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DBA2138D-5AAE-4F92-AFCF-C5F8A15E1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ПРОЕКТЫ КРСТ</a:t>
            </a:r>
          </a:p>
        </p:txBody>
      </p:sp>
      <p:pic>
        <p:nvPicPr>
          <p:cNvPr id="4" name="Picture 2" descr="C:\Users\user020\Desktop\РАБОЧАЯ\ОТЧЕТЫ ГЛАВЫ ГОДОВЫЕ\2026 ЗА 2025\К отчету главы для Анны Николаевны\СОШ 1 подсвет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08" y="1131590"/>
            <a:ext cx="2033947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user020\Desktop\РАБОЧАЯ\ОТЧЕТЫ ГЛАВЫ ГОДОВЫЕ\2026 ЗА 2025\К отчету главы для Анны Николаевны\СОШ 1 внутр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323" y="2686913"/>
            <a:ext cx="1964519" cy="1217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51520" y="1131590"/>
            <a:ext cx="4824536" cy="515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b="1" dirty="0" smtClean="0">
                <a:solidFill>
                  <a:srgbClr val="073E87"/>
                </a:solidFill>
                <a:latin typeface="+mj-lt"/>
                <a:cs typeface="+mn-cs"/>
              </a:rPr>
              <a:t>ОТБОР </a:t>
            </a:r>
            <a:r>
              <a:rPr lang="ru-RU" sz="2400" b="1" dirty="0" smtClean="0">
                <a:solidFill>
                  <a:srgbClr val="073E87"/>
                </a:solidFill>
                <a:latin typeface="+mj-lt"/>
                <a:cs typeface="+mn-cs"/>
              </a:rPr>
              <a:t>2025</a:t>
            </a:r>
            <a:r>
              <a:rPr lang="ru-RU" b="1" dirty="0" smtClean="0">
                <a:solidFill>
                  <a:srgbClr val="073E87"/>
                </a:solidFill>
                <a:latin typeface="+mj-lt"/>
                <a:cs typeface="+mn-cs"/>
              </a:rPr>
              <a:t> ГОДА </a:t>
            </a:r>
          </a:p>
          <a:p>
            <a:pPr lvl="0" algn="ctr" eaLnBrk="0" hangingPunct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b="1" dirty="0" smtClean="0">
                <a:solidFill>
                  <a:srgbClr val="073E87"/>
                </a:solidFill>
                <a:latin typeface="+mj-lt"/>
                <a:cs typeface="+mn-cs"/>
              </a:rPr>
              <a:t>ЗАЯВКА СОРТАВАЛА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  <a:cs typeface="+mn-cs"/>
              </a:rPr>
              <a:t>2</a:t>
            </a:r>
            <a:r>
              <a:rPr lang="ru-RU" b="1" dirty="0" smtClean="0">
                <a:solidFill>
                  <a:srgbClr val="FF0000"/>
                </a:solidFill>
                <a:latin typeface="+mj-lt"/>
                <a:cs typeface="+mn-cs"/>
              </a:rPr>
              <a:t> МЕСТО ПО РОССИИ</a:t>
            </a:r>
            <a:r>
              <a:rPr lang="ru-RU" b="1" dirty="0" smtClean="0">
                <a:solidFill>
                  <a:srgbClr val="073E87"/>
                </a:solidFill>
                <a:latin typeface="+mj-lt"/>
                <a:cs typeface="+mn-cs"/>
              </a:rPr>
              <a:t>.</a:t>
            </a:r>
          </a:p>
          <a:p>
            <a:pPr lvl="0" algn="ctr" eaLnBrk="0" hangingPunct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b="1" dirty="0" smtClean="0">
                <a:solidFill>
                  <a:srgbClr val="073E87"/>
                </a:solidFill>
                <a:latin typeface="+mj-lt"/>
                <a:cs typeface="+mn-cs"/>
              </a:rPr>
              <a:t>ФИНАНСИРОВАНИЕ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  <a:cs typeface="+mn-cs"/>
              </a:rPr>
              <a:t>1,0</a:t>
            </a:r>
            <a:r>
              <a:rPr lang="ru-RU" b="1" dirty="0" smtClean="0">
                <a:solidFill>
                  <a:srgbClr val="073E87"/>
                </a:solidFill>
                <a:latin typeface="+mj-lt"/>
                <a:cs typeface="+mn-cs"/>
              </a:rPr>
              <a:t> МЛРД. РУБ. </a:t>
            </a:r>
          </a:p>
          <a:p>
            <a:pPr lvl="0" algn="ctr" eaLnBrk="0" hangingPunct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b="1" dirty="0" smtClean="0">
                <a:solidFill>
                  <a:srgbClr val="073E87"/>
                </a:solidFill>
                <a:latin typeface="+mj-lt"/>
                <a:cs typeface="+mn-cs"/>
              </a:rPr>
              <a:t>ВНБ -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  <a:cs typeface="+mn-cs"/>
              </a:rPr>
              <a:t>100,0</a:t>
            </a:r>
            <a:r>
              <a:rPr lang="ru-RU" b="1" dirty="0" smtClean="0">
                <a:solidFill>
                  <a:srgbClr val="073E87"/>
                </a:solidFill>
                <a:latin typeface="+mj-lt"/>
                <a:cs typeface="+mn-cs"/>
              </a:rPr>
              <a:t> МЛН.РУБ. </a:t>
            </a:r>
            <a:endParaRPr lang="ru-RU" b="1" dirty="0">
              <a:solidFill>
                <a:srgbClr val="073E87"/>
              </a:solidFill>
              <a:latin typeface="+mj-lt"/>
              <a:cs typeface="+mn-cs"/>
            </a:endParaRPr>
          </a:p>
          <a:p>
            <a:pPr lvl="0" algn="ctr" eaLnBrk="0" hangingPunct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b="1" dirty="0">
                <a:solidFill>
                  <a:srgbClr val="073E87"/>
                </a:solidFill>
                <a:latin typeface="+mj-lt"/>
                <a:cs typeface="+mn-cs"/>
              </a:rPr>
              <a:t>В</a:t>
            </a:r>
            <a:r>
              <a:rPr lang="ru-RU" b="1" dirty="0" smtClean="0">
                <a:solidFill>
                  <a:srgbClr val="073E87"/>
                </a:solidFill>
                <a:latin typeface="+mj-lt"/>
                <a:cs typeface="+mn-cs"/>
              </a:rPr>
              <a:t> </a:t>
            </a:r>
            <a:r>
              <a:rPr lang="ru-RU" b="1" dirty="0">
                <a:solidFill>
                  <a:srgbClr val="073E87"/>
                </a:solidFill>
                <a:latin typeface="+mj-lt"/>
                <a:cs typeface="+mn-cs"/>
              </a:rPr>
              <a:t>2025 </a:t>
            </a:r>
            <a:r>
              <a:rPr lang="ru-RU" b="1" dirty="0" smtClean="0">
                <a:solidFill>
                  <a:srgbClr val="073E87"/>
                </a:solidFill>
                <a:latin typeface="+mj-lt"/>
                <a:cs typeface="+mn-cs"/>
              </a:rPr>
              <a:t>году </a:t>
            </a:r>
            <a:r>
              <a:rPr lang="ru-RU" b="1" dirty="0">
                <a:solidFill>
                  <a:srgbClr val="073E87"/>
                </a:solidFill>
                <a:latin typeface="+mj-lt"/>
                <a:cs typeface="+mn-cs"/>
              </a:rPr>
              <a:t>завершен капитальный ремонт </a:t>
            </a:r>
          </a:p>
          <a:p>
            <a:pPr lvl="0" algn="ctr" eaLnBrk="0" hangingPunct="0">
              <a:spcBef>
                <a:spcPts val="0"/>
              </a:spcBef>
              <a:buClr>
                <a:srgbClr val="31B6FD"/>
              </a:buClr>
              <a:buSzPct val="100000"/>
            </a:pPr>
            <a:r>
              <a:rPr lang="ru-RU" b="1" dirty="0">
                <a:solidFill>
                  <a:srgbClr val="073E87"/>
                </a:solidFill>
                <a:latin typeface="+mj-lt"/>
                <a:cs typeface="+mn-cs"/>
              </a:rPr>
              <a:t>СОШ №1- ОКН - 135 </a:t>
            </a:r>
            <a:r>
              <a:rPr lang="ru-RU" b="1" dirty="0" err="1">
                <a:solidFill>
                  <a:srgbClr val="073E87"/>
                </a:solidFill>
                <a:latin typeface="+mj-lt"/>
                <a:cs typeface="+mn-cs"/>
              </a:rPr>
              <a:t>млн.руб</a:t>
            </a:r>
            <a:r>
              <a:rPr lang="ru-RU" b="1" dirty="0">
                <a:solidFill>
                  <a:srgbClr val="073E87"/>
                </a:solidFill>
                <a:latin typeface="+mj-lt"/>
                <a:cs typeface="+mn-cs"/>
              </a:rPr>
              <a:t>.</a:t>
            </a:r>
          </a:p>
          <a:p>
            <a:pPr lvl="0" algn="ctr" eaLnBrk="0" hangingPunct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b="1" dirty="0" smtClean="0">
                <a:solidFill>
                  <a:schemeClr val="tx2"/>
                </a:solidFill>
                <a:latin typeface="+mj-lt"/>
              </a:rPr>
              <a:t>В 2026 году: </a:t>
            </a:r>
          </a:p>
          <a:p>
            <a:pPr marL="171450" indent="-171450" algn="ctr" eaLnBrk="0" hangingPunct="0">
              <a:spcBef>
                <a:spcPct val="20000"/>
              </a:spcBef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/>
                </a:solidFill>
                <a:latin typeface="+mj-lt"/>
              </a:rPr>
              <a:t>Капитальный ремонт ООШ № 4 – объекта ОКН.</a:t>
            </a:r>
          </a:p>
          <a:p>
            <a:pPr marL="171450" indent="-171450" algn="ctr" eaLnBrk="0" hangingPunct="0">
              <a:spcBef>
                <a:spcPct val="20000"/>
              </a:spcBef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/>
                </a:solidFill>
                <a:latin typeface="+mj-lt"/>
              </a:rPr>
              <a:t>Модернизация уличного освещения в </a:t>
            </a:r>
            <a:r>
              <a:rPr lang="ru-RU" sz="1400" b="1" dirty="0" err="1">
                <a:solidFill>
                  <a:schemeClr val="tx2"/>
                </a:solidFill>
                <a:latin typeface="+mj-lt"/>
              </a:rPr>
              <a:t>г.Сортавала</a:t>
            </a:r>
            <a:r>
              <a:rPr lang="ru-RU" sz="1400" b="1" dirty="0">
                <a:solidFill>
                  <a:schemeClr val="tx2"/>
                </a:solidFill>
                <a:latin typeface="+mj-lt"/>
              </a:rPr>
              <a:t>. </a:t>
            </a:r>
            <a:endParaRPr lang="ru-RU" sz="1400" b="1" dirty="0" smtClean="0">
              <a:solidFill>
                <a:schemeClr val="tx2"/>
              </a:solidFill>
              <a:latin typeface="+mj-lt"/>
            </a:endParaRPr>
          </a:p>
          <a:p>
            <a:pPr marL="171450" indent="-171450" algn="ctr" eaLnBrk="0" hangingPunct="0">
              <a:spcBef>
                <a:spcPct val="20000"/>
              </a:spcBef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tx2"/>
                </a:solidFill>
                <a:latin typeface="+mj-lt"/>
              </a:rPr>
              <a:t>Капитальный </a:t>
            </a:r>
            <a:r>
              <a:rPr lang="ru-RU" sz="1400" b="1" dirty="0">
                <a:solidFill>
                  <a:schemeClr val="tx2"/>
                </a:solidFill>
                <a:latin typeface="+mj-lt"/>
              </a:rPr>
              <a:t>ремонт ГКНС в </a:t>
            </a:r>
            <a:r>
              <a:rPr lang="ru-RU" sz="1400" b="1" dirty="0" err="1">
                <a:solidFill>
                  <a:schemeClr val="tx2"/>
                </a:solidFill>
                <a:latin typeface="+mj-lt"/>
              </a:rPr>
              <a:t>г.Сортавала</a:t>
            </a:r>
            <a:r>
              <a:rPr lang="ru-RU" sz="1400" b="1" dirty="0">
                <a:solidFill>
                  <a:schemeClr val="tx2"/>
                </a:solidFill>
                <a:latin typeface="+mj-lt"/>
              </a:rPr>
              <a:t>.</a:t>
            </a:r>
          </a:p>
          <a:p>
            <a:pPr marL="171450" indent="-171450" algn="ctr" eaLnBrk="0" hangingPunct="0">
              <a:spcBef>
                <a:spcPct val="20000"/>
              </a:spcBef>
              <a:buClr>
                <a:srgbClr val="31B6FD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/>
                </a:solidFill>
                <a:latin typeface="+mj-lt"/>
              </a:rPr>
              <a:t>Капитальный ремонт  участков сетей водопровода. 1,8 км</a:t>
            </a:r>
          </a:p>
          <a:p>
            <a:pPr lvl="0" eaLnBrk="0" hangingPunct="0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1400" dirty="0"/>
          </a:p>
          <a:p>
            <a:pPr marL="342900" lvl="0" indent="-342900" eaLnBrk="0" hangingPunct="0">
              <a:spcBef>
                <a:spcPct val="20000"/>
              </a:spcBef>
              <a:buClr>
                <a:srgbClr val="31B6FD"/>
              </a:buClr>
              <a:buSzPct val="100000"/>
              <a:buAutoNum type="arabicPeriod"/>
            </a:pPr>
            <a:endParaRPr lang="ru-RU" sz="1400" dirty="0"/>
          </a:p>
          <a:p>
            <a:pPr algn="ctr"/>
            <a:endParaRPr lang="ru-RU" sz="1400" b="1" dirty="0"/>
          </a:p>
          <a:p>
            <a:pPr lvl="0" eaLnBrk="0" hangingPunct="0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400" b="1" dirty="0">
              <a:solidFill>
                <a:srgbClr val="073E87"/>
              </a:solidFill>
              <a:latin typeface="Candar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D0C62F4-48E1-497D-82FD-5270D041F0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6"/>
          <a:stretch/>
        </p:blipFill>
        <p:spPr>
          <a:xfrm>
            <a:off x="5102467" y="3599851"/>
            <a:ext cx="2081341" cy="1289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77C68F9-6E73-41F3-BED6-926607C211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9090" r="6061" b="13637"/>
          <a:stretch/>
        </p:blipFill>
        <p:spPr>
          <a:xfrm>
            <a:off x="5065191" y="1936920"/>
            <a:ext cx="2088232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510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4314A782-171A-46CF-82AC-B80D27780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91630"/>
            <a:ext cx="4608512" cy="3312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/>
              <a:t>Год 80-летия Победы в Великой Отечественной войне 1941–1945 годов</a:t>
            </a:r>
          </a:p>
          <a:p>
            <a:pPr marL="0" indent="0" algn="ctr">
              <a:buNone/>
            </a:pPr>
            <a:endParaRPr lang="ru-RU" sz="2000" b="1" dirty="0"/>
          </a:p>
          <a:p>
            <a:pPr algn="just">
              <a:buFont typeface="Wingdings" panose="020B0604020202020204" pitchFamily="2" charset="2"/>
              <a:buChar char="v"/>
              <a:tabLst>
                <a:tab pos="180000" algn="ctr"/>
              </a:tabLst>
            </a:pPr>
            <a:r>
              <a:rPr lang="ru-RU" sz="1800" b="1" dirty="0">
                <a:solidFill>
                  <a:schemeClr val="tx1"/>
                </a:solidFill>
              </a:rPr>
              <a:t>Открытие  Аллеи Защитников Отечества и памятника  Героя Советского Союза, командующего ВДВ Василия Маргелова.</a:t>
            </a:r>
          </a:p>
          <a:p>
            <a:pPr algn="just">
              <a:buFont typeface="Wingdings" panose="020B0604020202020204" pitchFamily="2" charset="2"/>
              <a:buChar char="v"/>
            </a:pPr>
            <a:r>
              <a:rPr lang="ru-RU" sz="1800" b="1" dirty="0">
                <a:solidFill>
                  <a:schemeClr val="tx1"/>
                </a:solidFill>
              </a:rPr>
              <a:t>Более 200 мероприятий, посвященных 80-летию Победы!</a:t>
            </a:r>
          </a:p>
          <a:p>
            <a:pPr algn="just">
              <a:buFont typeface="Wingdings" panose="020B0604020202020204" pitchFamily="2" charset="2"/>
              <a:buChar char="v"/>
            </a:pPr>
            <a:r>
              <a:rPr lang="ru-RU" sz="1800" b="1" dirty="0">
                <a:solidFill>
                  <a:schemeClr val="tx1"/>
                </a:solidFill>
              </a:rPr>
              <a:t>Торжественная присяга молодых пограничников!</a:t>
            </a:r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E04B8D5-2B0F-4958-A97E-86CEE488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2025 – ГОД ЗАЩИТНИКА ОТЕЧЕСТВА</a:t>
            </a:r>
          </a:p>
        </p:txBody>
      </p:sp>
      <p:pic>
        <p:nvPicPr>
          <p:cNvPr id="4098" name="Picture 2" descr="C:\Users\user180\Desktop\Туристический сезон 2026\для А.Н..Ивановой\открытие памятника Макарову на Садово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82" y="3227820"/>
            <a:ext cx="2714948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005548"/>
            <a:ext cx="1944217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https://rk.karelia.ru/wp-content/uploads/2025/08/r608j0kv5uokoksgg00-1024x6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42" y="1911544"/>
            <a:ext cx="1944216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739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10800000" flipV="1">
            <a:off x="467544" y="-133165"/>
            <a:ext cx="8229600" cy="1152128"/>
          </a:xfrm>
        </p:spPr>
        <p:txBody>
          <a:bodyPr/>
          <a:lstStyle/>
          <a:p>
            <a:r>
              <a:rPr lang="ru-RU" sz="3200" b="1" dirty="0">
                <a:solidFill>
                  <a:schemeClr val="tx1"/>
                </a:solidFill>
              </a:rPr>
              <a:t>ПОДДЕРЖКА СЕМЕЙ УЧАСТНИКОВ СВО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843558"/>
            <a:ext cx="4896544" cy="4147886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</a:rPr>
              <a:t>В 2025 году </a:t>
            </a:r>
            <a:r>
              <a:rPr lang="ru-RU" sz="2000" b="1" dirty="0">
                <a:solidFill>
                  <a:schemeClr val="tx1"/>
                </a:solidFill>
              </a:rPr>
              <a:t>4 семьи </a:t>
            </a:r>
            <a:r>
              <a:rPr lang="ru-RU" sz="2000" dirty="0">
                <a:solidFill>
                  <a:schemeClr val="tx1"/>
                </a:solidFill>
              </a:rPr>
              <a:t>участников СВО получили ключи от </a:t>
            </a:r>
            <a:r>
              <a:rPr lang="ru-RU" sz="2000" b="1" dirty="0">
                <a:solidFill>
                  <a:schemeClr val="tx1"/>
                </a:solidFill>
              </a:rPr>
              <a:t>новых квартир</a:t>
            </a:r>
            <a:r>
              <a:rPr lang="ru-RU" sz="2000" dirty="0">
                <a:solidFill>
                  <a:schemeClr val="tx1"/>
                </a:solidFill>
              </a:rPr>
              <a:t>!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</a:rPr>
              <a:t>Заключено </a:t>
            </a:r>
            <a:r>
              <a:rPr lang="ru-RU" sz="2000" b="1" dirty="0">
                <a:solidFill>
                  <a:schemeClr val="tx1"/>
                </a:solidFill>
              </a:rPr>
              <a:t>11 социальных контрактов </a:t>
            </a:r>
            <a:r>
              <a:rPr lang="ru-RU" sz="2000" dirty="0">
                <a:solidFill>
                  <a:schemeClr val="tx1"/>
                </a:solidFill>
              </a:rPr>
              <a:t>на оказание возможной помощи семьям участников СВО (ремонты жилых помещений, приобретение твердого топлива)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</a:rPr>
              <a:t>Обеспечено: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</a:rPr>
              <a:t>- </a:t>
            </a:r>
            <a:r>
              <a:rPr lang="ru-RU" sz="2000" b="1" dirty="0">
                <a:solidFill>
                  <a:schemeClr val="tx1"/>
                </a:solidFill>
              </a:rPr>
              <a:t>бесплатное</a:t>
            </a:r>
            <a:r>
              <a:rPr lang="ru-RU" sz="2000" dirty="0">
                <a:solidFill>
                  <a:schemeClr val="tx1"/>
                </a:solidFill>
              </a:rPr>
              <a:t> посещение детских садов, кружков и секций.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</a:rPr>
              <a:t>- </a:t>
            </a:r>
            <a:r>
              <a:rPr lang="ru-RU" sz="2000" b="1" dirty="0">
                <a:solidFill>
                  <a:schemeClr val="tx1"/>
                </a:solidFill>
              </a:rPr>
              <a:t>бесплатное</a:t>
            </a:r>
            <a:r>
              <a:rPr lang="ru-RU" sz="2000" dirty="0">
                <a:solidFill>
                  <a:schemeClr val="tx1"/>
                </a:solidFill>
              </a:rPr>
              <a:t> питание в школах.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</a:rPr>
              <a:t>- </a:t>
            </a:r>
            <a:r>
              <a:rPr lang="ru-RU" sz="2000" b="1" dirty="0">
                <a:solidFill>
                  <a:schemeClr val="tx1"/>
                </a:solidFill>
              </a:rPr>
              <a:t>льготы</a:t>
            </a:r>
            <a:r>
              <a:rPr lang="ru-RU" sz="2000" dirty="0">
                <a:solidFill>
                  <a:schemeClr val="tx1"/>
                </a:solidFill>
              </a:rPr>
              <a:t> по местным налогам.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823" y="987574"/>
            <a:ext cx="3266144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D2C8819C-F1D0-42CC-B99A-ABFFC222C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75606"/>
            <a:ext cx="4464496" cy="331861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E4C32B0-CE77-42ED-A3C1-1AB7B060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ФИНАНСЫ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04252975"/>
              </p:ext>
            </p:extLst>
          </p:nvPr>
        </p:nvGraphicFramePr>
        <p:xfrm>
          <a:off x="251520" y="1131590"/>
          <a:ext cx="8640960" cy="3757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6572764" y="3291830"/>
            <a:ext cx="216024" cy="4320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7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1275606"/>
            <a:ext cx="5472608" cy="3672408"/>
          </a:xfrm>
        </p:spPr>
        <p:txBody>
          <a:bodyPr/>
          <a:lstStyle/>
          <a:p>
            <a:pPr marL="0" indent="0" algn="ctr">
              <a:buNone/>
            </a:pPr>
            <a:endParaRPr lang="ru-RU" sz="1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1800" b="1" dirty="0">
                <a:solidFill>
                  <a:schemeClr val="tx1"/>
                </a:solidFill>
              </a:rPr>
              <a:t>Сохраняется 2 смены обучения в школах №3 и №6. 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chemeClr val="tx1"/>
                </a:solidFill>
              </a:rPr>
              <a:t>Доступность детских садов   - </a:t>
            </a:r>
            <a:r>
              <a:rPr lang="ru-RU" sz="2000" b="1" dirty="0">
                <a:solidFill>
                  <a:schemeClr val="tx1"/>
                </a:solidFill>
              </a:rPr>
              <a:t>100 %.</a:t>
            </a:r>
          </a:p>
          <a:p>
            <a:pPr marL="0" indent="0" algn="ctr">
              <a:buNone/>
            </a:pPr>
            <a:endParaRPr lang="ru-RU" sz="20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sz="2000" b="1" dirty="0">
                <a:solidFill>
                  <a:schemeClr val="tx1"/>
                </a:solidFill>
              </a:rPr>
              <a:t>Проблема кадровой обеспеченности!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tx1"/>
                </a:solidFill>
              </a:rPr>
              <a:t>Меры: </a:t>
            </a:r>
          </a:p>
          <a:p>
            <a:pPr marL="0" indent="0" algn="just">
              <a:buNone/>
            </a:pPr>
            <a:r>
              <a:rPr lang="ru-RU" sz="1400" dirty="0">
                <a:solidFill>
                  <a:schemeClr val="tx1"/>
                </a:solidFill>
              </a:rPr>
              <a:t>- </a:t>
            </a:r>
            <a:r>
              <a:rPr lang="ru-RU" sz="1800" dirty="0">
                <a:solidFill>
                  <a:schemeClr val="tx1"/>
                </a:solidFill>
              </a:rPr>
              <a:t>целевое обучение за счет местного бюджета;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/>
                </a:solidFill>
              </a:rPr>
              <a:t>- служебное жилье. С 2025 г. предусмотрена компенсация стоимости аренды жилья.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/>
                </a:solidFill>
              </a:rPr>
              <a:t>- «Клуб молодых педагогов» на базе Информационно-методического центра. </a:t>
            </a:r>
          </a:p>
          <a:p>
            <a:pPr marL="0" indent="0" algn="just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685488552"/>
              </p:ext>
            </p:extLst>
          </p:nvPr>
        </p:nvGraphicFramePr>
        <p:xfrm>
          <a:off x="5580112" y="1347614"/>
          <a:ext cx="338437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49276342-649C-4DEE-890F-4A392840E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1" y="1347614"/>
            <a:ext cx="5760639" cy="354188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/>
              <a:t>Высокий уровень </a:t>
            </a:r>
            <a:r>
              <a:rPr lang="ru-RU" sz="2000" b="1" dirty="0" smtClean="0"/>
              <a:t>подготовки выпускников</a:t>
            </a:r>
            <a:r>
              <a:rPr lang="ru-RU" sz="2000" b="1" dirty="0"/>
              <a:t>!</a:t>
            </a:r>
          </a:p>
          <a:p>
            <a:pPr marL="0" indent="0" algn="ctr">
              <a:buNone/>
            </a:pPr>
            <a:r>
              <a:rPr lang="ru-RU" b="1" dirty="0"/>
              <a:t>Награждены медалями </a:t>
            </a:r>
            <a:r>
              <a:rPr lang="ru-RU" dirty="0"/>
              <a:t>«За особые успехи в учении I степени» </a:t>
            </a:r>
            <a:endParaRPr lang="ru-RU" dirty="0" smtClean="0"/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15</a:t>
            </a:r>
            <a:r>
              <a:rPr lang="ru-RU" dirty="0" smtClean="0"/>
              <a:t> </a:t>
            </a:r>
            <a:r>
              <a:rPr lang="ru-RU" dirty="0"/>
              <a:t>выпускников 11-х классов и </a:t>
            </a:r>
            <a:endParaRPr lang="ru-RU" dirty="0" smtClean="0"/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7</a:t>
            </a:r>
            <a:r>
              <a:rPr lang="ru-RU" sz="2800" b="1" dirty="0" smtClean="0"/>
              <a:t> </a:t>
            </a:r>
            <a:r>
              <a:rPr lang="ru-RU" dirty="0"/>
              <a:t>выпускников   награждены медалями «За особые успехи в учении II степени</a:t>
            </a:r>
            <a:r>
              <a:rPr lang="ru-RU" dirty="0" smtClean="0"/>
              <a:t>»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Поощрение</a:t>
            </a:r>
            <a:r>
              <a:rPr lang="ru-RU" dirty="0"/>
              <a:t> за счет МБ по </a:t>
            </a:r>
            <a:r>
              <a:rPr lang="ru-RU" sz="2800" b="1" dirty="0">
                <a:solidFill>
                  <a:srgbClr val="FF0000"/>
                </a:solidFill>
              </a:rPr>
              <a:t>10,0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тыс.руб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A23E230-2851-44E7-8966-B3667CDDF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ГИА - 2025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7648395-ACCE-4022-B267-6FB0496E0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/>
          <a:stretch/>
        </p:blipFill>
        <p:spPr>
          <a:xfrm>
            <a:off x="6169867" y="1347614"/>
            <a:ext cx="2612572" cy="3651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96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D97798D-C64B-4E42-AD52-942B9860C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87" y="1563638"/>
            <a:ext cx="3211648" cy="1808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53A4D2C9-CD53-42A3-98E3-F8C339B2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1" y="1347614"/>
            <a:ext cx="8763273" cy="3541886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В 2025 Г. </a:t>
            </a:r>
            <a:r>
              <a:rPr lang="ru-RU" sz="2800" b="1" dirty="0"/>
              <a:t>2</a:t>
            </a:r>
            <a:r>
              <a:rPr lang="ru-RU" sz="1800" dirty="0"/>
              <a:t> </a:t>
            </a:r>
            <a:r>
              <a:rPr lang="ru-RU" sz="1800" b="1" dirty="0" err="1"/>
              <a:t>стажировочные</a:t>
            </a:r>
            <a:r>
              <a:rPr lang="ru-RU" sz="1800" b="1" dirty="0"/>
              <a:t> площадки </a:t>
            </a:r>
          </a:p>
          <a:p>
            <a:pPr marL="0" indent="0">
              <a:buNone/>
            </a:pPr>
            <a:r>
              <a:rPr lang="ru-RU" sz="1800" dirty="0"/>
              <a:t>межрегионального уровня (Москва, С- Петербург, </a:t>
            </a:r>
          </a:p>
          <a:p>
            <a:pPr marL="0" indent="0">
              <a:buNone/>
            </a:pPr>
            <a:r>
              <a:rPr lang="ru-RU" sz="1800" dirty="0"/>
              <a:t>Ленинградская область, Петрозаводск и районы РК).</a:t>
            </a:r>
          </a:p>
          <a:p>
            <a:pPr marL="0" indent="0">
              <a:buNone/>
            </a:pPr>
            <a:r>
              <a:rPr lang="ru-RU" sz="1800" b="1" dirty="0"/>
              <a:t>Республиканский семинар «Учитель-учителю».</a:t>
            </a:r>
          </a:p>
          <a:p>
            <a:pPr marL="0" indent="0">
              <a:buNone/>
            </a:pPr>
            <a:r>
              <a:rPr lang="ru-RU" sz="1800" b="1" dirty="0"/>
              <a:t>Курсы повышения квалификации </a:t>
            </a:r>
            <a:r>
              <a:rPr lang="ru-RU" sz="1800" dirty="0"/>
              <a:t>по 2-м программам </a:t>
            </a:r>
          </a:p>
          <a:p>
            <a:pPr marL="0" indent="0">
              <a:buNone/>
            </a:pPr>
            <a:r>
              <a:rPr lang="ru-RU" sz="1800" dirty="0"/>
              <a:t>(«Основы работы с электронными таблицами» </a:t>
            </a:r>
          </a:p>
          <a:p>
            <a:pPr marL="0" indent="0">
              <a:buNone/>
            </a:pPr>
            <a:r>
              <a:rPr lang="ru-RU" sz="1800" dirty="0"/>
              <a:t>и «Особенности сопровождения детей с ОВЗ в условиях ДОУ»).</a:t>
            </a:r>
          </a:p>
          <a:p>
            <a:pPr marL="0" indent="0">
              <a:buNone/>
            </a:pPr>
            <a:r>
              <a:rPr lang="ru-RU" sz="1800" dirty="0"/>
              <a:t>Конкурс профессионального мастерства </a:t>
            </a:r>
            <a:r>
              <a:rPr lang="ru-RU" sz="1800" b="1" dirty="0"/>
              <a:t>«Педагог года - 2025».</a:t>
            </a:r>
          </a:p>
          <a:p>
            <a:pPr marL="0" indent="0">
              <a:buNone/>
            </a:pPr>
            <a:r>
              <a:rPr lang="ru-RU" sz="1800" dirty="0"/>
              <a:t>Региональный этап Всероссийской олимпиады школьников. </a:t>
            </a:r>
            <a:r>
              <a:rPr lang="ru-RU" sz="1800" b="1" dirty="0"/>
              <a:t>8 призеров.</a:t>
            </a:r>
          </a:p>
          <a:p>
            <a:pPr marL="0" indent="0">
              <a:buNone/>
            </a:pPr>
            <a:r>
              <a:rPr lang="ru-RU" sz="1800" b="1" dirty="0"/>
              <a:t>«Путь в профессию» для обучающихся 9 -11 классов 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CB63FA8B-937F-4E9C-B29A-A27906DD1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/>
              <a:t>ИНФОРМАЦИОННО-МЕТОДИЧЕСКИЙ ЦЕНТР</a:t>
            </a:r>
          </a:p>
        </p:txBody>
      </p:sp>
    </p:spTree>
    <p:extLst>
      <p:ext uri="{BB962C8B-B14F-4D97-AF65-F5344CB8AC3E}">
        <p14:creationId xmlns:p14="http://schemas.microsoft.com/office/powerpoint/2010/main" val="327380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251520" y="1635646"/>
            <a:ext cx="4176464" cy="32400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>
                <a:solidFill>
                  <a:srgbClr val="C00000"/>
                </a:solidFill>
                <a:latin typeface="Trebuchet MS" pitchFamily="34" charset="0"/>
              </a:rPr>
              <a:t>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339725"/>
            <a:ext cx="8229600" cy="8572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Объекты образования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7D0AD72-6AB2-48F4-9A59-6783DC404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182" y="1473613"/>
            <a:ext cx="3894124" cy="2148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B49AAE4A-7367-4E31-8333-CA1F4C16FA83}"/>
              </a:ext>
            </a:extLst>
          </p:cNvPr>
          <p:cNvSpPr/>
          <p:nvPr/>
        </p:nvSpPr>
        <p:spPr>
          <a:xfrm>
            <a:off x="836758" y="1405675"/>
            <a:ext cx="3600400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УМНАЯ СПОРТИВНАЯ ПЛОЩАДКА У СОШ №6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1CBF32A-35AA-474D-A94F-0AE82BDE1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85" y="2753087"/>
            <a:ext cx="3432345" cy="2286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56D2FA38-2869-472C-90A5-6CE2A75EA67F}"/>
              </a:ext>
            </a:extLst>
          </p:cNvPr>
          <p:cNvSpPr/>
          <p:nvPr/>
        </p:nvSpPr>
        <p:spPr>
          <a:xfrm>
            <a:off x="5177319" y="3768577"/>
            <a:ext cx="3517850" cy="1223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НОВЫЙ ДЕТСКИЙ САД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НА 150  МЕСТ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84CD4252-5F7C-40EE-A3DD-3BEF00914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7614"/>
            <a:ext cx="4896544" cy="3600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Ремонт музыкальных залов </a:t>
            </a:r>
            <a:r>
              <a:rPr lang="ru-RU" dirty="0"/>
              <a:t>Победы, д.4, Дружбы народов, д.23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Ремонт пищеблоков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(</a:t>
            </a:r>
            <a:r>
              <a:rPr lang="ru-RU" dirty="0" err="1"/>
              <a:t>п.Кааламо</a:t>
            </a:r>
            <a:r>
              <a:rPr lang="ru-RU" dirty="0"/>
              <a:t>, </a:t>
            </a:r>
            <a:r>
              <a:rPr lang="ru-RU" dirty="0" err="1"/>
              <a:t>п.Хаапалампи</a:t>
            </a:r>
            <a:r>
              <a:rPr lang="ru-RU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Ремонт ограждения </a:t>
            </a:r>
            <a:r>
              <a:rPr lang="ru-RU" dirty="0"/>
              <a:t>(</a:t>
            </a:r>
            <a:r>
              <a:rPr lang="ru-RU" dirty="0" err="1"/>
              <a:t>пгт.Вяртсиля</a:t>
            </a:r>
            <a:r>
              <a:rPr lang="ru-RU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Замена оконных блоков</a:t>
            </a:r>
            <a:endParaRPr lang="ru-RU" b="1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A384312E-DD3C-47E0-B825-91D85775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Ремонт детских садов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77A2E1B-7AFD-4597-A7FC-584ED3BB0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7" r="10544"/>
          <a:stretch/>
        </p:blipFill>
        <p:spPr>
          <a:xfrm>
            <a:off x="6793904" y="1220930"/>
            <a:ext cx="2098576" cy="237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46F9B7B-4AE2-4D30-A20B-EFBE53A2FD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23"/>
          <a:stretch/>
        </p:blipFill>
        <p:spPr>
          <a:xfrm>
            <a:off x="4868008" y="2264759"/>
            <a:ext cx="2152075" cy="2655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01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BB0E5CE-8170-48EE-8492-26D7660F14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t="6720"/>
          <a:stretch/>
        </p:blipFill>
        <p:spPr>
          <a:xfrm>
            <a:off x="5829798" y="1491630"/>
            <a:ext cx="3042602" cy="2390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962" name="Объект 2"/>
          <p:cNvSpPr>
            <a:spLocks noGrp="1"/>
          </p:cNvSpPr>
          <p:nvPr>
            <p:ph idx="1"/>
          </p:nvPr>
        </p:nvSpPr>
        <p:spPr>
          <a:xfrm>
            <a:off x="251520" y="1347615"/>
            <a:ext cx="8382893" cy="352839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ru-RU" altLang="ru-RU" sz="20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Детская музыкальная школа </a:t>
            </a:r>
            <a:r>
              <a:rPr lang="ru-RU" altLang="ru-RU" sz="2000" dirty="0">
                <a:solidFill>
                  <a:schemeClr val="tx1"/>
                </a:solidFill>
                <a:latin typeface="Trebuchet MS" panose="020B0603020202020204" pitchFamily="34" charset="0"/>
              </a:rPr>
              <a:t>– 222 чел. </a:t>
            </a:r>
          </a:p>
          <a:p>
            <a:pPr marL="0" indent="0" eaLnBrk="1" hangingPunct="1">
              <a:buNone/>
              <a:defRPr/>
            </a:pPr>
            <a:r>
              <a:rPr lang="ru-RU" altLang="ru-RU" sz="2000" dirty="0">
                <a:solidFill>
                  <a:schemeClr val="tx1"/>
                </a:solidFill>
                <a:latin typeface="Trebuchet MS" panose="020B0603020202020204" pitchFamily="34" charset="0"/>
              </a:rPr>
              <a:t>6 </a:t>
            </a:r>
            <a:r>
              <a:rPr lang="ru-RU" altLang="ru-RU" sz="1800" dirty="0">
                <a:solidFill>
                  <a:schemeClr val="tx1"/>
                </a:solidFill>
                <a:latin typeface="Trebuchet MS" panose="020B0603020202020204" pitchFamily="34" charset="0"/>
              </a:rPr>
              <a:t>отделений от фортепиано до эстрадного пения.</a:t>
            </a:r>
          </a:p>
          <a:p>
            <a:pPr marL="0" indent="0" eaLnBrk="1" hangingPunct="1">
              <a:buNone/>
              <a:defRPr/>
            </a:pPr>
            <a:endParaRPr lang="ru-RU" altLang="ru-RU" sz="18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ru-RU" altLang="ru-RU" sz="1800" b="1" dirty="0">
                <a:solidFill>
                  <a:schemeClr val="tx1"/>
                </a:solidFill>
                <a:latin typeface="Trebuchet MS" panose="020B0603020202020204" pitchFamily="34" charset="0"/>
              </a:rPr>
              <a:t>ВИРТУАЛЬНЫЙ КОНЦЕРТНЫЙ ЗАЛ </a:t>
            </a:r>
          </a:p>
          <a:p>
            <a:pPr marL="0" indent="0" eaLnBrk="1" hangingPunct="1">
              <a:buNone/>
              <a:defRPr/>
            </a:pPr>
            <a:r>
              <a:rPr lang="ru-RU" altLang="ru-RU" sz="1800" dirty="0">
                <a:solidFill>
                  <a:schemeClr val="tx1"/>
                </a:solidFill>
                <a:latin typeface="Trebuchet MS" panose="020B0603020202020204" pitchFamily="34" charset="0"/>
              </a:rPr>
              <a:t>(34 </a:t>
            </a:r>
            <a:r>
              <a:rPr lang="ru-RU" altLang="ru-RU" sz="1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ТРАНСЛЯЦИИ, 3 000 зрителей).</a:t>
            </a:r>
            <a:endParaRPr lang="ru-RU" altLang="ru-RU" sz="18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ru-RU" altLang="ru-RU" sz="1800" b="1" dirty="0">
                <a:solidFill>
                  <a:schemeClr val="tx1"/>
                </a:solidFill>
                <a:latin typeface="Trebuchet MS" panose="020B0603020202020204" pitchFamily="34" charset="0"/>
              </a:rPr>
              <a:t>                </a:t>
            </a:r>
          </a:p>
          <a:p>
            <a:pPr marL="0" indent="0" eaLnBrk="1" hangingPunct="1">
              <a:buNone/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Центр развития творчества – 1 819 чел.</a:t>
            </a:r>
          </a:p>
          <a:p>
            <a:pPr marL="0" indent="0" eaLnBrk="1" hangingPunct="1">
              <a:buNone/>
              <a:defRPr/>
            </a:pPr>
            <a:r>
              <a:rPr lang="ru-RU" altLang="ru-RU" sz="2000" dirty="0">
                <a:solidFill>
                  <a:schemeClr val="tx1"/>
                </a:solidFill>
                <a:latin typeface="Trebuchet MS" panose="020B0603020202020204" pitchFamily="34" charset="0"/>
              </a:rPr>
              <a:t>Новые помещения на </a:t>
            </a:r>
            <a:r>
              <a:rPr lang="ru-RU" altLang="ru-RU" sz="20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Кирова, д.6.</a:t>
            </a:r>
            <a:endParaRPr lang="ru-RU" altLang="ru-RU" sz="20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 eaLnBrk="1" hangingPunct="1">
              <a:buNone/>
              <a:defRPr/>
            </a:pPr>
            <a:endParaRPr lang="ru-RU" altLang="ru-RU" sz="20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eaLnBrk="1" hangingPunct="1">
              <a:defRPr/>
            </a:pPr>
            <a:endParaRPr lang="ru-RU" altLang="ru-RU" dirty="0"/>
          </a:p>
          <a:p>
            <a:pPr eaLnBrk="1" hangingPunct="1">
              <a:defRPr/>
            </a:pPr>
            <a:endParaRPr lang="ru-RU" altLang="ru-RU" dirty="0"/>
          </a:p>
        </p:txBody>
      </p:sp>
      <p:sp>
        <p:nvSpPr>
          <p:cNvPr id="31747" name="Заголовок 1"/>
          <p:cNvSpPr>
            <a:spLocks noGrp="1"/>
          </p:cNvSpPr>
          <p:nvPr>
            <p:ph type="title"/>
          </p:nvPr>
        </p:nvSpPr>
        <p:spPr>
          <a:xfrm>
            <a:off x="404813" y="268288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Дополнительное образование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E8F3EFB0-58E6-4B09-B227-C6D6D9C6789A}"/>
              </a:ext>
            </a:extLst>
          </p:cNvPr>
          <p:cNvSpPr/>
          <p:nvPr/>
        </p:nvSpPr>
        <p:spPr>
          <a:xfrm>
            <a:off x="6156176" y="3882130"/>
            <a:ext cx="2478237" cy="993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РЕМОНТ МШ в </a:t>
            </a:r>
            <a:r>
              <a:rPr lang="ru-RU" sz="2000" b="1" dirty="0" err="1">
                <a:solidFill>
                  <a:schemeClr val="tx1"/>
                </a:solidFill>
              </a:rPr>
              <a:t>пгт.Вяртсиля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020\Desktop\РАБОЧАЯ\ОТЧЕТЫ ГЛАВЫ ГОДОВЫЕ\2026 ЗА 2025\К отчету главы для Анны Николаевны\капремонты\план конкобежного стадио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21" y="1635646"/>
            <a:ext cx="3024336" cy="1812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02" name="Объект 2"/>
          <p:cNvSpPr>
            <a:spLocks noGrp="1"/>
          </p:cNvSpPr>
          <p:nvPr>
            <p:ph idx="1"/>
          </p:nvPr>
        </p:nvSpPr>
        <p:spPr>
          <a:xfrm>
            <a:off x="207115" y="915566"/>
            <a:ext cx="8435975" cy="4104456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ru-RU" altLang="ru-RU" sz="2000" b="1" dirty="0">
              <a:solidFill>
                <a:schemeClr val="tx1"/>
              </a:solidFill>
              <a:latin typeface="+mj-lt"/>
            </a:endParaRPr>
          </a:p>
          <a:p>
            <a:pPr marL="0" indent="0" eaLnBrk="1" hangingPunct="1"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+mj-lt"/>
              </a:rPr>
              <a:t>Спортивная школа олимпийского резерва</a:t>
            </a:r>
            <a:r>
              <a:rPr lang="ru-RU" altLang="ru-RU" sz="2000" dirty="0">
                <a:solidFill>
                  <a:schemeClr val="tx1"/>
                </a:solidFill>
                <a:latin typeface="+mj-lt"/>
              </a:rPr>
              <a:t>, </a:t>
            </a:r>
          </a:p>
          <a:p>
            <a:pPr marL="0" indent="0" eaLnBrk="1" hangingPunct="1">
              <a:buNone/>
            </a:pPr>
            <a:r>
              <a:rPr lang="ru-RU" altLang="ru-RU" sz="1400" dirty="0">
                <a:solidFill>
                  <a:schemeClr val="tx1"/>
                </a:solidFill>
                <a:latin typeface="+mj-lt"/>
              </a:rPr>
              <a:t>Академическая гребля, конькобежный спорт, лыжное двоеборье.</a:t>
            </a:r>
          </a:p>
          <a:p>
            <a:pPr marL="0" indent="0" eaLnBrk="1" hangingPunct="1"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В 2025 г. начат капитальный ремонт и реконструкция </a:t>
            </a:r>
          </a:p>
          <a:p>
            <a:pPr marL="0" indent="0" eaLnBrk="1" hangingPunct="1"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конькобежного стадиона </a:t>
            </a:r>
            <a:r>
              <a:rPr lang="ru-RU" altLang="ru-RU" sz="1600" dirty="0" smtClean="0">
                <a:solidFill>
                  <a:schemeClr val="tx1"/>
                </a:solidFill>
                <a:latin typeface="+mj-lt"/>
              </a:rPr>
              <a:t>(заменено освещение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, </a:t>
            </a:r>
            <a:endParaRPr lang="ru-RU" altLang="ru-RU" sz="1600" dirty="0" smtClean="0">
              <a:solidFill>
                <a:schemeClr val="tx1"/>
              </a:solidFill>
              <a:latin typeface="+mj-lt"/>
            </a:endParaRPr>
          </a:p>
          <a:p>
            <a:pPr marL="0" indent="0" eaLnBrk="1" hangingPunct="1">
              <a:buNone/>
            </a:pPr>
            <a:r>
              <a:rPr lang="ru-RU" altLang="ru-RU" sz="1600" dirty="0" smtClean="0">
                <a:solidFill>
                  <a:schemeClr val="tx1"/>
                </a:solidFill>
                <a:latin typeface="+mj-lt"/>
              </a:rPr>
              <a:t>планируется замена 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асфальта, </a:t>
            </a:r>
            <a:r>
              <a:rPr lang="ru-RU" altLang="ru-RU" sz="1600" dirty="0" smtClean="0">
                <a:solidFill>
                  <a:schemeClr val="tx1"/>
                </a:solidFill>
                <a:latin typeface="+mj-lt"/>
              </a:rPr>
              <a:t>установка ограждения)!</a:t>
            </a:r>
            <a:endParaRPr lang="ru-RU" altLang="ru-RU" sz="1600" dirty="0">
              <a:solidFill>
                <a:schemeClr val="tx1"/>
              </a:solidFill>
              <a:latin typeface="+mj-lt"/>
            </a:endParaRPr>
          </a:p>
          <a:p>
            <a:pPr eaLnBrk="1" hangingPunct="1">
              <a:buFontTx/>
              <a:buChar char="-"/>
            </a:pP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Приобретен автомобиль </a:t>
            </a:r>
            <a:r>
              <a:rPr lang="ru-RU" altLang="ru-RU" sz="1600" b="1" dirty="0" err="1">
                <a:solidFill>
                  <a:schemeClr val="tx1"/>
                </a:solidFill>
                <a:latin typeface="+mj-lt"/>
              </a:rPr>
              <a:t>FiatDucato</a:t>
            </a: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, оборудование!</a:t>
            </a:r>
          </a:p>
          <a:p>
            <a:pPr marL="0" indent="0" eaLnBrk="1" hangingPunct="1"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+mj-lt"/>
              </a:rPr>
              <a:t>Детско-юношеская спортивная школа</a:t>
            </a:r>
            <a:r>
              <a:rPr lang="ru-RU" altLang="ru-RU" sz="2000" dirty="0">
                <a:solidFill>
                  <a:schemeClr val="tx1"/>
                </a:solidFill>
                <a:latin typeface="+mj-lt"/>
              </a:rPr>
              <a:t>, </a:t>
            </a:r>
          </a:p>
          <a:p>
            <a:pPr marL="0" indent="0" eaLnBrk="1" hangingPunct="1">
              <a:buNone/>
            </a:pP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Волейбол, баскетбол, футбол, лыжные гонки, полиатлон.</a:t>
            </a:r>
          </a:p>
          <a:p>
            <a:pPr marL="0" indent="0" eaLnBrk="1" hangingPunct="1"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+mj-lt"/>
              </a:rPr>
              <a:t>Физкультурно-оздоровительный комплекс.</a:t>
            </a:r>
            <a:r>
              <a:rPr lang="ru-RU" altLang="ru-RU" sz="20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0" indent="0" eaLnBrk="1" hangingPunct="1">
              <a:buNone/>
            </a:pP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универсальный спортивный зал, бассейн, тренажерный и фитнес залы, </a:t>
            </a:r>
          </a:p>
          <a:p>
            <a:pPr marL="0" indent="0" eaLnBrk="1" hangingPunct="1">
              <a:buNone/>
            </a:pP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а также комплекс бань (сауна и хамам)          </a:t>
            </a:r>
          </a:p>
          <a:p>
            <a:pPr marL="0" indent="0" eaLnBrk="1" hangingPunct="1"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latin typeface="+mj-lt"/>
              </a:rPr>
              <a:t>СПОРТИВНЫЕ </a:t>
            </a:r>
            <a:r>
              <a:rPr lang="ru-RU" altLang="ru-RU" sz="1800" b="1" dirty="0">
                <a:solidFill>
                  <a:schemeClr val="tx1"/>
                </a:solidFill>
                <a:latin typeface="+mj-lt"/>
              </a:rPr>
              <a:t>КЛУБЫ В </a:t>
            </a:r>
            <a:r>
              <a:rPr lang="ru-RU" altLang="ru-RU" sz="1800" b="1" dirty="0" smtClean="0">
                <a:solidFill>
                  <a:schemeClr val="tx1"/>
                </a:solidFill>
                <a:latin typeface="+mj-lt"/>
              </a:rPr>
              <a:t>ШКОЛАХ</a:t>
            </a:r>
            <a:endParaRPr lang="ru-RU" altLang="ru-RU" sz="1800" b="1" dirty="0">
              <a:solidFill>
                <a:schemeClr val="tx1"/>
              </a:solidFill>
              <a:latin typeface="+mj-lt"/>
            </a:endParaRPr>
          </a:p>
          <a:p>
            <a:pPr algn="ctr" eaLnBrk="1" hangingPunct="1">
              <a:buFont typeface="Wingdings" pitchFamily="2" charset="2"/>
              <a:buChar char="v"/>
            </a:pPr>
            <a:endParaRPr lang="ru-RU" altLang="ru-RU" sz="1600" dirty="0">
              <a:latin typeface="Trebuchet MS" pitchFamily="34" charset="0"/>
            </a:endParaRPr>
          </a:p>
          <a:p>
            <a:pPr algn="ctr" eaLnBrk="1" hangingPunct="1">
              <a:buFont typeface="Wingdings" pitchFamily="2" charset="2"/>
              <a:buChar char="v"/>
            </a:pPr>
            <a:endParaRPr lang="ru-RU" alt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263" y="195263"/>
            <a:ext cx="8435975" cy="8572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</a:t>
            </a:r>
          </a:p>
        </p:txBody>
      </p:sp>
      <p:pic>
        <p:nvPicPr>
          <p:cNvPr id="8194" name="Picture 2" descr="C:\Users\user180\Downloads\IMG_754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291830"/>
            <a:ext cx="1762663" cy="1696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5580113" y="987574"/>
            <a:ext cx="3024336" cy="50405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Реконструкция здания. Идет проектирование. 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798CD36E-B885-4009-A91D-554440358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31590"/>
            <a:ext cx="5112568" cy="3888432"/>
          </a:xfrm>
        </p:spPr>
        <p:txBody>
          <a:bodyPr/>
          <a:lstStyle/>
          <a:p>
            <a:pPr algn="ctr"/>
            <a:endParaRPr lang="ru-RU" dirty="0"/>
          </a:p>
          <a:p>
            <a:pPr algn="ctr">
              <a:buFont typeface="Wingdings" panose="020B0604020202020204" pitchFamily="2" charset="2"/>
              <a:buChar char="v"/>
            </a:pPr>
            <a:r>
              <a:rPr lang="ru-RU" b="1" dirty="0" smtClean="0"/>
              <a:t>Галерея </a:t>
            </a:r>
            <a:r>
              <a:rPr lang="ru-RU" b="1" dirty="0"/>
              <a:t>«Олимпийская слава города Сортавала» </a:t>
            </a:r>
          </a:p>
          <a:p>
            <a:pPr marL="0" indent="0" algn="ctr">
              <a:buNone/>
            </a:pPr>
            <a:r>
              <a:rPr lang="ru-RU" dirty="0" smtClean="0"/>
              <a:t>торжественно </a:t>
            </a:r>
            <a:r>
              <a:rPr lang="ru-RU" dirty="0"/>
              <a:t>открыли </a:t>
            </a:r>
          </a:p>
          <a:p>
            <a:pPr marL="0" indent="0" algn="ctr">
              <a:buNone/>
            </a:pPr>
            <a:r>
              <a:rPr lang="ru-RU" dirty="0"/>
              <a:t>18 октября 2025 года.</a:t>
            </a:r>
          </a:p>
          <a:p>
            <a:pPr algn="ctr">
              <a:buFont typeface="Wingdings" panose="020B0604020202020204" pitchFamily="2" charset="2"/>
              <a:buChar char="v"/>
            </a:pPr>
            <a:r>
              <a:rPr lang="ru-RU" dirty="0"/>
              <a:t> </a:t>
            </a:r>
            <a:r>
              <a:rPr lang="ru-RU" sz="2000" dirty="0"/>
              <a:t>Архитектурно-спортивный объект увековечил память олимпийцев, которые родились и тренировались в начале спортивного пути в Сортавала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81DC7E8-952F-4307-BC8F-BE22FDBAC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Галерея Олимпийской Славы</a:t>
            </a:r>
          </a:p>
        </p:txBody>
      </p:sp>
      <p:sp>
        <p:nvSpPr>
          <p:cNvPr id="4" name="AutoShape 2" descr="https://rk.karelia.ru/wp-content/uploads/2025/10/r60a9wno21ccg880o8w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91630"/>
            <a:ext cx="2808312" cy="1622430"/>
          </a:xfrm>
          <a:prstGeom prst="rect">
            <a:avLst/>
          </a:prstGeom>
          <a:noFill/>
          <a:ln>
            <a:noFill/>
          </a:ln>
          <a:effectLst>
            <a:outerShdw dist="35560" dir="2700000" algn="ctr" rotWithShape="0">
              <a:schemeClr val="bg1"/>
            </a:outerShdw>
            <a:softEdge rad="112522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11Rb49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49500"/>
            <a:ext cx="2808312" cy="1650876"/>
          </a:xfrm>
          <a:prstGeom prst="rect">
            <a:avLst/>
          </a:prstGeom>
          <a:noFill/>
          <a:effectLst>
            <a:glow>
              <a:schemeClr val="bg1"/>
            </a:glow>
            <a:outerShdw blurRad="50800" dist="35560" dir="2400000" algn="ctr" rotWithShape="0">
              <a:schemeClr val="bg1"/>
            </a:outerShdw>
            <a:softEdge rad="112522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73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ъект 2"/>
          <p:cNvSpPr>
            <a:spLocks noGrp="1"/>
          </p:cNvSpPr>
          <p:nvPr>
            <p:ph idx="1"/>
          </p:nvPr>
        </p:nvSpPr>
        <p:spPr>
          <a:xfrm>
            <a:off x="251520" y="1252920"/>
            <a:ext cx="5976664" cy="3695094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800" b="1" dirty="0">
                <a:solidFill>
                  <a:schemeClr val="tx1"/>
                </a:solidFill>
                <a:latin typeface="+mj-lt"/>
              </a:rPr>
              <a:t>Социально-культурный молодежный центр.</a:t>
            </a:r>
          </a:p>
          <a:p>
            <a:pPr marL="0" indent="0" algn="ctr" eaLnBrk="1" hangingPunct="1">
              <a:buNone/>
              <a:defRPr/>
            </a:pPr>
            <a:r>
              <a:rPr lang="ru-RU" altLang="ru-RU" sz="1800" b="1" dirty="0">
                <a:solidFill>
                  <a:schemeClr val="tx1"/>
                </a:solidFill>
                <a:latin typeface="+mj-lt"/>
              </a:rPr>
              <a:t>15</a:t>
            </a:r>
            <a:r>
              <a:rPr lang="ru-RU" altLang="ru-RU" sz="1800" dirty="0">
                <a:solidFill>
                  <a:schemeClr val="tx1"/>
                </a:solidFill>
                <a:latin typeface="+mj-lt"/>
              </a:rPr>
              <a:t> клубных формирований.</a:t>
            </a:r>
          </a:p>
          <a:p>
            <a:pPr marL="0" indent="0" algn="ctr" eaLnBrk="1" hangingPunct="1">
              <a:buNone/>
              <a:defRPr/>
            </a:pPr>
            <a:r>
              <a:rPr lang="ru-RU" altLang="ru-RU" sz="1800" b="1" dirty="0" smtClean="0">
                <a:solidFill>
                  <a:schemeClr val="tx1"/>
                </a:solidFill>
                <a:latin typeface="+mj-lt"/>
              </a:rPr>
              <a:t>Кинотеатр</a:t>
            </a:r>
            <a:r>
              <a:rPr lang="ru-RU" altLang="ru-RU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altLang="ru-RU" sz="1800" dirty="0">
                <a:solidFill>
                  <a:schemeClr val="tx1"/>
                </a:solidFill>
                <a:latin typeface="+mj-lt"/>
              </a:rPr>
              <a:t>- количество посетителей </a:t>
            </a:r>
            <a:r>
              <a:rPr lang="ru-RU" altLang="ru-RU" sz="1800" b="1" dirty="0">
                <a:solidFill>
                  <a:schemeClr val="tx1"/>
                </a:solidFill>
                <a:latin typeface="+mj-lt"/>
              </a:rPr>
              <a:t>16 </a:t>
            </a:r>
            <a:r>
              <a:rPr lang="ru-RU" altLang="ru-RU" sz="1800" b="1" dirty="0" smtClean="0">
                <a:solidFill>
                  <a:schemeClr val="tx1"/>
                </a:solidFill>
                <a:latin typeface="+mj-lt"/>
              </a:rPr>
              <a:t>106 </a:t>
            </a:r>
            <a:r>
              <a:rPr lang="ru-RU" altLang="ru-RU" sz="1800" b="1" dirty="0">
                <a:solidFill>
                  <a:schemeClr val="tx1"/>
                </a:solidFill>
                <a:latin typeface="+mj-lt"/>
              </a:rPr>
              <a:t>чел.</a:t>
            </a:r>
          </a:p>
          <a:p>
            <a:pPr algn="ctr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800" b="1" dirty="0">
                <a:solidFill>
                  <a:schemeClr val="tx1"/>
                </a:solidFill>
                <a:latin typeface="+mj-lt"/>
              </a:rPr>
              <a:t>Дома культуры </a:t>
            </a:r>
            <a:r>
              <a:rPr lang="ru-RU" altLang="ru-RU" sz="1800" dirty="0">
                <a:solidFill>
                  <a:schemeClr val="tx1"/>
                </a:solidFill>
                <a:latin typeface="+mj-lt"/>
              </a:rPr>
              <a:t>6 ед., из них 4 сельские. </a:t>
            </a:r>
          </a:p>
          <a:p>
            <a:pPr marL="0" indent="0" algn="ctr" eaLnBrk="1" hangingPunct="1">
              <a:buNone/>
              <a:defRPr/>
            </a:pPr>
            <a:r>
              <a:rPr lang="ru-RU" altLang="ru-RU" sz="1800" b="1" dirty="0">
                <a:solidFill>
                  <a:schemeClr val="tx1"/>
                </a:solidFill>
                <a:latin typeface="+mj-lt"/>
              </a:rPr>
              <a:t>58</a:t>
            </a:r>
            <a:r>
              <a:rPr lang="ru-RU" altLang="ru-RU" sz="1800" dirty="0">
                <a:solidFill>
                  <a:schemeClr val="tx1"/>
                </a:solidFill>
                <a:latin typeface="+mj-lt"/>
              </a:rPr>
              <a:t> клубных формирований, </a:t>
            </a:r>
            <a:r>
              <a:rPr lang="ru-RU" altLang="ru-RU" sz="1800" b="1" dirty="0">
                <a:solidFill>
                  <a:schemeClr val="tx1"/>
                </a:solidFill>
                <a:latin typeface="+mj-lt"/>
              </a:rPr>
              <a:t>784</a:t>
            </a:r>
            <a:r>
              <a:rPr lang="ru-RU" alt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altLang="ru-RU" sz="1800" dirty="0" smtClean="0">
                <a:solidFill>
                  <a:schemeClr val="tx1"/>
                </a:solidFill>
                <a:latin typeface="+mj-lt"/>
              </a:rPr>
              <a:t>участников</a:t>
            </a:r>
            <a:endParaRPr lang="ru-RU" altLang="ru-RU" sz="1800" dirty="0">
              <a:solidFill>
                <a:schemeClr val="tx1"/>
              </a:solidFill>
              <a:latin typeface="+mj-lt"/>
            </a:endParaRPr>
          </a:p>
          <a:p>
            <a:pPr algn="ctr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800" b="1" dirty="0" smtClean="0">
                <a:solidFill>
                  <a:schemeClr val="tx1"/>
                </a:solidFill>
                <a:latin typeface="+mj-lt"/>
              </a:rPr>
              <a:t>Региональный </a:t>
            </a:r>
            <a:r>
              <a:rPr lang="ru-RU" altLang="ru-RU" sz="1800" b="1" dirty="0">
                <a:solidFill>
                  <a:schemeClr val="tx1"/>
                </a:solidFill>
                <a:latin typeface="+mj-lt"/>
              </a:rPr>
              <a:t>музей Северного </a:t>
            </a:r>
            <a:r>
              <a:rPr lang="ru-RU" altLang="ru-RU" sz="1800" b="1" dirty="0" err="1">
                <a:solidFill>
                  <a:schemeClr val="tx1"/>
                </a:solidFill>
                <a:latin typeface="+mj-lt"/>
              </a:rPr>
              <a:t>Приладожья</a:t>
            </a:r>
            <a:r>
              <a:rPr lang="ru-RU" altLang="ru-RU" sz="1800" b="1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 marL="0" indent="0" algn="ctr" eaLnBrk="1" hangingPunct="1">
              <a:buNone/>
              <a:defRPr/>
            </a:pPr>
            <a:r>
              <a:rPr lang="ru-RU" altLang="ru-RU" sz="1800" b="1" dirty="0">
                <a:solidFill>
                  <a:schemeClr val="tx1"/>
                </a:solidFill>
                <a:latin typeface="+mj-lt"/>
              </a:rPr>
              <a:t>16 000</a:t>
            </a:r>
            <a:r>
              <a:rPr lang="ru-RU" altLang="ru-RU" sz="1800" dirty="0">
                <a:solidFill>
                  <a:schemeClr val="tx1"/>
                </a:solidFill>
                <a:latin typeface="+mj-lt"/>
              </a:rPr>
              <a:t> единиц хранения. </a:t>
            </a:r>
            <a:r>
              <a:rPr lang="ru-RU" altLang="ru-RU" sz="1800" b="1" dirty="0">
                <a:solidFill>
                  <a:schemeClr val="tx1"/>
                </a:solidFill>
                <a:latin typeface="+mj-lt"/>
              </a:rPr>
              <a:t>13 000 </a:t>
            </a:r>
            <a:r>
              <a:rPr lang="ru-RU" altLang="ru-RU" sz="1800" dirty="0">
                <a:solidFill>
                  <a:schemeClr val="tx1"/>
                </a:solidFill>
                <a:latin typeface="+mj-lt"/>
              </a:rPr>
              <a:t>посещений.</a:t>
            </a:r>
          </a:p>
          <a:p>
            <a:pPr algn="ctr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800" b="1" dirty="0">
                <a:solidFill>
                  <a:schemeClr val="tx1"/>
                </a:solidFill>
                <a:latin typeface="+mj-lt"/>
              </a:rPr>
              <a:t>Сортавальская централизованная библиотечная система</a:t>
            </a:r>
            <a:r>
              <a:rPr lang="ru-RU" altLang="ru-RU" sz="1800" dirty="0">
                <a:solidFill>
                  <a:schemeClr val="tx1"/>
                </a:solidFill>
                <a:latin typeface="+mj-lt"/>
              </a:rPr>
              <a:t>. 6 библиотек в округе (5 модельных).</a:t>
            </a:r>
          </a:p>
          <a:p>
            <a:pPr marL="0" indent="0" algn="ctr" eaLnBrk="1" hangingPunct="1">
              <a:buNone/>
              <a:defRPr/>
            </a:pPr>
            <a:r>
              <a:rPr lang="ru-RU" altLang="ru-RU" sz="1800" b="1" dirty="0">
                <a:solidFill>
                  <a:schemeClr val="tx1"/>
                </a:solidFill>
                <a:latin typeface="+mj-lt"/>
              </a:rPr>
              <a:t>В 2025 г. модельная библиотека в </a:t>
            </a:r>
            <a:r>
              <a:rPr lang="ru-RU" altLang="ru-RU" sz="1800" b="1" dirty="0" err="1">
                <a:solidFill>
                  <a:schemeClr val="tx1"/>
                </a:solidFill>
                <a:latin typeface="+mj-lt"/>
              </a:rPr>
              <a:t>п.Кааламо</a:t>
            </a:r>
            <a:r>
              <a:rPr lang="ru-RU" altLang="ru-RU" sz="1800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0" indent="0" algn="ctr" eaLnBrk="1" hangingPunct="1">
              <a:buNone/>
              <a:defRPr/>
            </a:pPr>
            <a:r>
              <a:rPr lang="ru-RU" altLang="ru-RU" sz="1600" b="1" dirty="0">
                <a:solidFill>
                  <a:schemeClr val="tx1"/>
                </a:solidFill>
                <a:latin typeface="Trebuchet MS" pitchFamily="34" charset="0"/>
              </a:rPr>
              <a:t>В </a:t>
            </a:r>
            <a:r>
              <a:rPr lang="ru-RU" altLang="ru-RU" sz="1600" b="1" dirty="0" smtClean="0">
                <a:solidFill>
                  <a:schemeClr val="tx1"/>
                </a:solidFill>
                <a:latin typeface="Trebuchet MS" pitchFamily="34" charset="0"/>
              </a:rPr>
              <a:t>2026 </a:t>
            </a:r>
            <a:r>
              <a:rPr lang="ru-RU" altLang="ru-RU" sz="1600" b="1" dirty="0">
                <a:solidFill>
                  <a:schemeClr val="tx1"/>
                </a:solidFill>
                <a:latin typeface="Trebuchet MS" pitchFamily="34" charset="0"/>
              </a:rPr>
              <a:t>г. модельная библиотека в </a:t>
            </a:r>
            <a:r>
              <a:rPr lang="ru-RU" altLang="ru-RU" sz="1600" b="1" dirty="0" err="1" smtClean="0">
                <a:solidFill>
                  <a:schemeClr val="tx1"/>
                </a:solidFill>
                <a:latin typeface="Trebuchet MS" pitchFamily="34" charset="0"/>
              </a:rPr>
              <a:t>п.Хаапалампи</a:t>
            </a:r>
            <a:r>
              <a:rPr lang="ru-RU" altLang="ru-RU" sz="1600" b="1" dirty="0" smtClean="0">
                <a:solidFill>
                  <a:schemeClr val="tx1"/>
                </a:solidFill>
                <a:latin typeface="Trebuchet MS" pitchFamily="34" charset="0"/>
              </a:rPr>
              <a:t>.</a:t>
            </a:r>
            <a:endParaRPr lang="ru-RU" altLang="ru-RU" sz="1600" b="1" dirty="0">
              <a:solidFill>
                <a:schemeClr val="tx1"/>
              </a:solidFill>
              <a:latin typeface="Trebuchet MS" pitchFamily="34" charset="0"/>
            </a:endParaRPr>
          </a:p>
          <a:p>
            <a:pPr marL="0" indent="0" algn="ctr" eaLnBrk="1" hangingPunct="1">
              <a:buNone/>
              <a:defRPr/>
            </a:pPr>
            <a:endParaRPr lang="ru-RU" altLang="ru-RU" sz="1800" b="1" dirty="0">
              <a:solidFill>
                <a:schemeClr val="tx1"/>
              </a:solidFill>
              <a:latin typeface="Trebuchet MS" pitchFamily="34" charset="0"/>
            </a:endParaRPr>
          </a:p>
          <a:p>
            <a:pPr marL="0" indent="0" algn="ctr" eaLnBrk="1" hangingPunct="1">
              <a:buNone/>
              <a:defRPr/>
            </a:pPr>
            <a:endParaRPr lang="ru-RU" altLang="ru-RU" sz="20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23825"/>
            <a:ext cx="8229600" cy="8572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Культура и досуг</a:t>
            </a:r>
          </a:p>
        </p:txBody>
      </p:sp>
      <p:pic>
        <p:nvPicPr>
          <p:cNvPr id="28676" name="Picture 4" descr="C:\Users\user020\Desktop\РАБОЧАЯ\ДОКЛАДЫ\2025 итоги 2024\СКМЦ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486" y="1389734"/>
            <a:ext cx="2668461" cy="1710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 descr="https://sun9-17.userapi.com/s/v1/ig2/dGdw-NJ89VE6YbTEVGG2mvp-_KOBxu-lgI0FynWFXo6R2e7aG9eX_thgOV4yMWgyGpFRkWToFMeB8M0dtf3KZ3M_.jpg?quality=95&amp;as=32x22,48x33,72x49,108x74,160x109,240x164,360x246,480x328,540x369,640x437,720x492,900x615&amp;from=bu&amp;cs=90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82" y="3237281"/>
            <a:ext cx="2634268" cy="1750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987574"/>
            <a:ext cx="6515278" cy="3933089"/>
          </a:xfrm>
        </p:spPr>
        <p:txBody>
          <a:bodyPr/>
          <a:lstStyle/>
          <a:p>
            <a:pPr marL="0" indent="0">
              <a:buNone/>
              <a:defRPr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rebuchet MS" pitchFamily="34" charset="0"/>
            </a:endParaRPr>
          </a:p>
          <a:p>
            <a:pPr marL="0" indent="0" algn="ctr">
              <a:buNone/>
              <a:defRPr/>
            </a:pP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ГБУЗ РК «Сортавальская центральная районная больница»</a:t>
            </a:r>
          </a:p>
          <a:p>
            <a:pPr marL="0" indent="0">
              <a:buNone/>
              <a:defRPr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5 врачебных амбулаторий (п.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Хелюля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п.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Хаапалампи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п. Валаам, </a:t>
            </a:r>
          </a:p>
          <a:p>
            <a:pPr marL="0" indent="0">
              <a:buNone/>
              <a:defRPr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п. Вяртсиля, п.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Кааламо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); </a:t>
            </a:r>
          </a:p>
          <a:p>
            <a:pPr marL="0" indent="0">
              <a:buNone/>
              <a:defRPr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- 5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ФАПов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(п. Заозерный, п.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Маткаселька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п.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Партала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п.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Пуйккола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п.Рускеала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).</a:t>
            </a:r>
          </a:p>
          <a:p>
            <a:pPr marL="0" indent="0">
              <a:buNone/>
              <a:defRPr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- Отделение сестринского ухода п.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Хелюля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</a:t>
            </a:r>
          </a:p>
          <a:p>
            <a:pPr marL="0" indent="0" algn="ctr">
              <a:buNone/>
              <a:defRPr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Медицинская помощь оказывается жителям Сортавальского, Лахденпохского и Питкярантского округов!</a:t>
            </a:r>
          </a:p>
          <a:p>
            <a:pPr marL="0" indent="0" algn="ctr">
              <a:buNone/>
              <a:defRPr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В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2025 году осуществлен капитальный ремонт зданий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ФАПов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п. Заозерный и п.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Партала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 Приобретен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мобильный комплекс на базе автобуса «ПАЗ» - оборудован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флюорографом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и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маммографом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</a:t>
            </a:r>
          </a:p>
          <a:p>
            <a:pPr marL="0" indent="0" algn="ctr">
              <a:buNone/>
              <a:defRPr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Открылся новый ФАП в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п.Пуйккола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Здравоохранение</a:t>
            </a:r>
          </a:p>
        </p:txBody>
      </p:sp>
      <p:pic>
        <p:nvPicPr>
          <p:cNvPr id="6" name="Рисунок 5" descr="C:\Users\user007\Downloads\мед ПАЗ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3120"/>
            <a:ext cx="2519680" cy="2015490"/>
          </a:xfrm>
          <a:prstGeom prst="rect">
            <a:avLst/>
          </a:prstGeom>
          <a:noFill/>
          <a:ln>
            <a:noFill/>
          </a:ln>
          <a:effectLst>
            <a:softEdge rad="112522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798" y="2499742"/>
            <a:ext cx="2017713" cy="2517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2522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275606"/>
            <a:ext cx="5544616" cy="367240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земельный налог </a:t>
            </a:r>
            <a:r>
              <a:rPr lang="ru-RU" sz="2000" dirty="0"/>
              <a:t>– </a:t>
            </a:r>
            <a:r>
              <a:rPr lang="ru-RU" b="1" dirty="0"/>
              <a:t>28</a:t>
            </a:r>
            <a:r>
              <a:rPr lang="ru-RU" sz="2000" dirty="0"/>
              <a:t> млн. руб. (3 % в доле налоговых доходов)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</a:rPr>
              <a:t>НОВЫЙ!</a:t>
            </a:r>
            <a:r>
              <a:rPr lang="ru-RU" sz="2000" b="1" dirty="0"/>
              <a:t> туристический налог </a:t>
            </a:r>
            <a:r>
              <a:rPr lang="ru-RU" sz="2000" dirty="0"/>
              <a:t>- </a:t>
            </a:r>
            <a:r>
              <a:rPr lang="ru-RU" b="1" dirty="0"/>
              <a:t>17 </a:t>
            </a:r>
            <a:r>
              <a:rPr lang="ru-RU" sz="2000" dirty="0"/>
              <a:t>млн. руб. (2 % в доле налоговых доходов). </a:t>
            </a:r>
            <a:r>
              <a:rPr lang="ru-RU" dirty="0">
                <a:solidFill>
                  <a:srgbClr val="FF0000"/>
                </a:solidFill>
              </a:rPr>
              <a:t>2 </a:t>
            </a:r>
            <a:r>
              <a:rPr lang="ru-RU" sz="2000" dirty="0">
                <a:solidFill>
                  <a:srgbClr val="FF0000"/>
                </a:solidFill>
              </a:rPr>
              <a:t>МЕСТО по РК!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налог на имущество ФЛ </a:t>
            </a:r>
            <a:r>
              <a:rPr lang="ru-RU" sz="2000" dirty="0"/>
              <a:t>– </a:t>
            </a:r>
            <a:r>
              <a:rPr lang="ru-RU" b="1" dirty="0"/>
              <a:t>19</a:t>
            </a:r>
            <a:r>
              <a:rPr lang="ru-RU" sz="2000" dirty="0"/>
              <a:t> млн. руб. (2 % в доле налоговых доходов).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/>
              <a:t>Налоги субъектов МСП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УСН – </a:t>
            </a:r>
            <a:r>
              <a:rPr lang="ru-RU" b="1" dirty="0"/>
              <a:t>7,7</a:t>
            </a:r>
            <a:r>
              <a:rPr lang="ru-RU" sz="2000" dirty="0"/>
              <a:t> млн. руб. (&lt;1 %)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Патент – </a:t>
            </a:r>
            <a:r>
              <a:rPr lang="ru-RU" b="1" dirty="0"/>
              <a:t>10,9</a:t>
            </a:r>
            <a:r>
              <a:rPr lang="ru-RU" sz="2000" dirty="0"/>
              <a:t> млн. руб. (1 %</a:t>
            </a:r>
            <a:r>
              <a:rPr lang="en-US" sz="2000" dirty="0"/>
              <a:t>)</a:t>
            </a: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Налог «самозанятых» – </a:t>
            </a:r>
            <a:r>
              <a:rPr lang="ru-RU" sz="3200" b="1" dirty="0"/>
              <a:t>0 </a:t>
            </a:r>
            <a:r>
              <a:rPr lang="ru-RU" sz="2000" dirty="0"/>
              <a:t>руб</a:t>
            </a:r>
            <a:r>
              <a:rPr lang="ru-RU" sz="2000" dirty="0" smtClean="0"/>
              <a:t>. в МБ</a:t>
            </a: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МЕСТНЫЕ НАЛОГИ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180B810D-1BA3-409B-AA94-007905D11349}"/>
              </a:ext>
            </a:extLst>
          </p:cNvPr>
          <p:cNvSpPr/>
          <p:nvPr/>
        </p:nvSpPr>
        <p:spPr>
          <a:xfrm>
            <a:off x="5004048" y="3363837"/>
            <a:ext cx="3888432" cy="144016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Увеличение норматива отчисления </a:t>
            </a:r>
            <a:r>
              <a:rPr lang="ru-RU" sz="2000" b="1" dirty="0">
                <a:solidFill>
                  <a:srgbClr val="FF0000"/>
                </a:solidFill>
              </a:rPr>
              <a:t>УСН</a:t>
            </a:r>
            <a:r>
              <a:rPr lang="ru-RU" sz="2000" b="1" dirty="0">
                <a:solidFill>
                  <a:schemeClr val="tx2"/>
                </a:solidFill>
              </a:rPr>
              <a:t>! </a:t>
            </a:r>
            <a:endParaRPr lang="ru-RU" sz="2000" b="1" dirty="0" smtClean="0">
              <a:solidFill>
                <a:schemeClr val="tx2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План </a:t>
            </a:r>
            <a:r>
              <a:rPr lang="ru-RU" sz="2000" b="1" dirty="0" smtClean="0">
                <a:solidFill>
                  <a:schemeClr val="tx2"/>
                </a:solidFill>
              </a:rPr>
              <a:t>- </a:t>
            </a:r>
            <a:r>
              <a:rPr lang="ru-RU" sz="2000" b="1" dirty="0" smtClean="0">
                <a:solidFill>
                  <a:srgbClr val="FF0000"/>
                </a:solidFill>
              </a:rPr>
              <a:t>39 </a:t>
            </a:r>
            <a:r>
              <a:rPr lang="ru-RU" sz="2000" b="1" dirty="0" err="1" smtClean="0">
                <a:solidFill>
                  <a:srgbClr val="FF0000"/>
                </a:solidFill>
              </a:rPr>
              <a:t>млн.руб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BCAB7BA8-567E-4F31-9C7A-3CD762FA5AFE}"/>
              </a:ext>
            </a:extLst>
          </p:cNvPr>
          <p:cNvSpPr/>
          <p:nvPr/>
        </p:nvSpPr>
        <p:spPr>
          <a:xfrm>
            <a:off x="5796136" y="1419622"/>
            <a:ext cx="3096344" cy="158417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ЕЖЕГОДНО увеличение ставки </a:t>
            </a:r>
            <a:r>
              <a:rPr lang="ru-RU" sz="2000" b="1" dirty="0" err="1">
                <a:solidFill>
                  <a:srgbClr val="FF0000"/>
                </a:solidFill>
              </a:rPr>
              <a:t>тур.налога</a:t>
            </a:r>
            <a:r>
              <a:rPr lang="ru-RU" sz="2000" b="1" dirty="0">
                <a:solidFill>
                  <a:schemeClr val="tx2"/>
                </a:solidFill>
              </a:rPr>
              <a:t>! 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</a:rPr>
              <a:t>План 2026 </a:t>
            </a:r>
            <a:r>
              <a:rPr lang="ru-RU" sz="2000" b="1" dirty="0" smtClean="0">
                <a:solidFill>
                  <a:schemeClr val="tx2"/>
                </a:solidFill>
              </a:rPr>
              <a:t>– </a:t>
            </a:r>
            <a:r>
              <a:rPr lang="ru-RU" sz="2000" b="1" dirty="0" smtClean="0">
                <a:solidFill>
                  <a:srgbClr val="FF0000"/>
                </a:solidFill>
              </a:rPr>
              <a:t>27 </a:t>
            </a:r>
            <a:r>
              <a:rPr lang="ru-RU" sz="2000" b="1" dirty="0" err="1" smtClean="0">
                <a:solidFill>
                  <a:srgbClr val="FF0000"/>
                </a:solidFill>
              </a:rPr>
              <a:t>млн.руб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7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ъект 2"/>
          <p:cNvSpPr>
            <a:spLocks noGrp="1"/>
          </p:cNvSpPr>
          <p:nvPr>
            <p:ph idx="1"/>
          </p:nvPr>
        </p:nvSpPr>
        <p:spPr>
          <a:xfrm>
            <a:off x="179512" y="2139702"/>
            <a:ext cx="3930633" cy="288032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ru-RU" altLang="ru-RU" sz="1600" dirty="0">
              <a:solidFill>
                <a:schemeClr val="tx1"/>
              </a:solidFill>
              <a:latin typeface="Trebuchet MS" pitchFamily="34" charset="0"/>
            </a:endParaRPr>
          </a:p>
          <a:p>
            <a:pPr marL="0" indent="0" eaLnBrk="1" hangingPunct="1">
              <a:buNone/>
              <a:defRPr/>
            </a:pPr>
            <a:endParaRPr lang="ru-RU" altLang="ru-RU" sz="1800" dirty="0">
              <a:solidFill>
                <a:schemeClr val="tx1"/>
              </a:solidFill>
              <a:latin typeface="Trebuchet MS" pitchFamily="34" charset="0"/>
            </a:endParaRPr>
          </a:p>
          <a:p>
            <a:pPr marL="0" indent="0" eaLnBrk="1" hangingPunct="1">
              <a:buNone/>
              <a:defRPr/>
            </a:pPr>
            <a:endParaRPr lang="ru-RU" altLang="ru-RU" sz="1800" dirty="0">
              <a:solidFill>
                <a:schemeClr val="tx1"/>
              </a:solidFill>
              <a:latin typeface="Trebuchet MS" pitchFamily="34" charset="0"/>
            </a:endParaRPr>
          </a:p>
          <a:p>
            <a:pPr eaLnBrk="1" hangingPunct="1">
              <a:defRPr/>
            </a:pPr>
            <a:endParaRPr lang="ru-RU" altLang="ru-RU" sz="1800" dirty="0">
              <a:solidFill>
                <a:schemeClr val="tx1"/>
              </a:solidFill>
              <a:latin typeface="Trebuchet MS" pitchFamily="34" charset="0"/>
            </a:endParaRPr>
          </a:p>
          <a:p>
            <a:pPr eaLnBrk="1" hangingPunct="1">
              <a:defRPr/>
            </a:pPr>
            <a:endParaRPr lang="ru-RU" alt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1470"/>
            <a:ext cx="8229600" cy="101180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Коммунальная инфраструктура</a:t>
            </a:r>
          </a:p>
        </p:txBody>
      </p:sp>
      <p:pic>
        <p:nvPicPr>
          <p:cNvPr id="4" name="Picture 3" descr="C:\Users\user101\Desktop\ЖКХ СМР\СМЕТЫ МУП ЖКХ\Фото 2024- водопровод\a694c52b-0188-4c5b-b0ab-926e2e7a7012.jf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228" y="2483271"/>
            <a:ext cx="1957225" cy="2410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user101\Desktop\ЖКХ СМР\СМЕТЫ МУП ЖКХ\Фото 2024- водопровод\6d48c829-2aa3-4bd0-a22e-99469340c866.jf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735" y="2483271"/>
            <a:ext cx="1957225" cy="2410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91868" y="843559"/>
            <a:ext cx="8952131" cy="1628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  <a:defRPr/>
            </a:pPr>
            <a:r>
              <a:rPr lang="ru-RU" altLang="ru-RU" sz="2000" b="1" u="sng" dirty="0"/>
              <a:t>Выполнено в 2025 </a:t>
            </a:r>
            <a:r>
              <a:rPr lang="ru-RU" altLang="ru-RU" sz="2000" b="1" u="sng" dirty="0" smtClean="0"/>
              <a:t>году (объем финансирования – 29,0 </a:t>
            </a:r>
            <a:r>
              <a:rPr lang="ru-RU" altLang="ru-RU" sz="2000" b="1" u="sng" dirty="0" err="1" smtClean="0"/>
              <a:t>млн.руб</a:t>
            </a:r>
            <a:r>
              <a:rPr lang="ru-RU" altLang="ru-RU" sz="2000" b="1" u="sng" dirty="0" smtClean="0"/>
              <a:t>.):</a:t>
            </a:r>
            <a:endParaRPr lang="ru-RU" altLang="ru-RU" sz="2000" b="1" u="sng" dirty="0"/>
          </a:p>
          <a:p>
            <a:pPr marL="285750" indent="-285750" eaLnBrk="1" hangingPunct="1">
              <a:buClrTx/>
              <a:buFont typeface="Arial" pitchFamily="34" charset="0"/>
              <a:buChar char="•"/>
              <a:defRPr/>
            </a:pPr>
            <a:r>
              <a:rPr lang="ru-RU" altLang="ru-RU" sz="1600" dirty="0">
                <a:latin typeface="Trebuchet MS" pitchFamily="34" charset="0"/>
              </a:rPr>
              <a:t>Капитальный ремонт фасада и кровли здания водоочистной станции п. </a:t>
            </a:r>
            <a:r>
              <a:rPr lang="ru-RU" altLang="ru-RU" sz="1600" dirty="0" err="1">
                <a:latin typeface="Trebuchet MS" pitchFamily="34" charset="0"/>
              </a:rPr>
              <a:t>Кааламо</a:t>
            </a:r>
            <a:r>
              <a:rPr lang="ru-RU" altLang="ru-RU" sz="1600" dirty="0" smtClean="0">
                <a:latin typeface="Trebuchet MS" pitchFamily="34" charset="0"/>
              </a:rPr>
              <a:t>;</a:t>
            </a:r>
          </a:p>
          <a:p>
            <a:pPr marL="285750" indent="-285750" eaLnBrk="1" hangingPunct="1">
              <a:buClrTx/>
              <a:buFont typeface="Arial" pitchFamily="34" charset="0"/>
              <a:buChar char="•"/>
              <a:defRPr/>
            </a:pPr>
            <a:r>
              <a:rPr lang="ru-RU" altLang="ru-RU" sz="1600" dirty="0">
                <a:latin typeface="Trebuchet MS" pitchFamily="34" charset="0"/>
              </a:rPr>
              <a:t>Замена подводящих сетей и оборудования водозаборного сооружения 1-го подъема п. </a:t>
            </a:r>
            <a:r>
              <a:rPr lang="ru-RU" altLang="ru-RU" sz="1600" dirty="0" err="1">
                <a:latin typeface="Trebuchet MS" pitchFamily="34" charset="0"/>
              </a:rPr>
              <a:t>Кааламо</a:t>
            </a:r>
            <a:r>
              <a:rPr lang="ru-RU" altLang="ru-RU" sz="1600" dirty="0">
                <a:latin typeface="Trebuchet MS" pitchFamily="34" charset="0"/>
              </a:rPr>
              <a:t>;</a:t>
            </a:r>
          </a:p>
          <a:p>
            <a:pPr marL="285750" indent="-285750" eaLnBrk="1" hangingPunct="1">
              <a:buClrTx/>
              <a:buFont typeface="Arial" pitchFamily="34" charset="0"/>
              <a:buChar char="•"/>
              <a:defRPr/>
            </a:pPr>
            <a:r>
              <a:rPr lang="ru-RU" altLang="ru-RU" sz="1580" dirty="0" smtClean="0">
                <a:latin typeface="Trebuchet MS" pitchFamily="34" charset="0"/>
              </a:rPr>
              <a:t>Очистка </a:t>
            </a:r>
            <a:r>
              <a:rPr lang="ru-RU" altLang="ru-RU" sz="1580" dirty="0">
                <a:latin typeface="Trebuchet MS" pitchFamily="34" charset="0"/>
              </a:rPr>
              <a:t>водоприемных колодцев, расположенных на дорогах и тротуарах в г. Сортавала;</a:t>
            </a:r>
          </a:p>
          <a:p>
            <a:pPr marL="285750" indent="-285750" eaLnBrk="1" hangingPunct="1">
              <a:buClrTx/>
              <a:buFont typeface="Arial" pitchFamily="34" charset="0"/>
              <a:buChar char="•"/>
              <a:defRPr/>
            </a:pPr>
            <a:r>
              <a:rPr lang="ru-RU" altLang="ru-RU" sz="1600" dirty="0">
                <a:latin typeface="Trebuchet MS" pitchFamily="34" charset="0"/>
              </a:rPr>
              <a:t>Ремонт центрального водопровода в пгт. Вяртсиля</a:t>
            </a:r>
            <a:r>
              <a:rPr lang="ru-RU" altLang="ru-RU" sz="1600" dirty="0" smtClean="0">
                <a:latin typeface="Trebuchet MS" pitchFamily="34" charset="0"/>
              </a:rPr>
              <a:t>;</a:t>
            </a:r>
            <a:endParaRPr lang="ru-RU" altLang="ru-RU" sz="1600" dirty="0">
              <a:latin typeface="Trebuchet MS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2283718"/>
            <a:ext cx="47525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u="sng" dirty="0" smtClean="0">
              <a:latin typeface="Trebuchet MS" panose="020B0603020202020204" pitchFamily="34" charset="0"/>
            </a:endParaRPr>
          </a:p>
          <a:p>
            <a:pPr algn="ctr"/>
            <a:r>
              <a:rPr lang="ru-RU" sz="1600" b="1" u="sng" dirty="0" smtClean="0">
                <a:latin typeface="Trebuchet MS" panose="020B0603020202020204" pitchFamily="34" charset="0"/>
              </a:rPr>
              <a:t>Запланировано </a:t>
            </a:r>
            <a:r>
              <a:rPr lang="ru-RU" sz="1600" b="1" u="sng" dirty="0">
                <a:latin typeface="Trebuchet MS" panose="020B0603020202020204" pitchFamily="34" charset="0"/>
              </a:rPr>
              <a:t>на 2026 год: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altLang="ru-RU" sz="1600" dirty="0" smtClean="0">
                <a:latin typeface="Trebuchet MS" pitchFamily="34" charset="0"/>
              </a:rPr>
              <a:t>Капитальный </a:t>
            </a:r>
            <a:r>
              <a:rPr lang="ru-RU" altLang="ru-RU" sz="1600" dirty="0">
                <a:latin typeface="Trebuchet MS" pitchFamily="34" charset="0"/>
              </a:rPr>
              <a:t>ремонт магистральных водопроводных сетей п. Пуйккола;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Times New Roman" panose="02020603050405020304" pitchFamily="18" charset="0"/>
              </a:rPr>
              <a:t>Модернизация (капитальный ремонт) системы уличного освещения г. Сортавала (1 этап);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rebuchet MS" pitchFamily="34" charset="0"/>
                <a:cs typeface="Times New Roman" panose="02020603050405020304" pitchFamily="18" charset="0"/>
              </a:rPr>
              <a:t>Обустройство 16 действующих контейнерных площадок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020\Desktop\РАБОЧАЯ\ДОКЛАДЫ\2025 итоги 2024\Ямочный ремонт 2024г.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2"/>
          <a:stretch/>
        </p:blipFill>
        <p:spPr bwMode="auto">
          <a:xfrm>
            <a:off x="6948264" y="1491629"/>
            <a:ext cx="1935805" cy="1780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3478"/>
            <a:ext cx="8362950" cy="10795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/>
            </a:r>
            <a:b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/>
            </a:r>
            <a:b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/>
            </a:r>
            <a:b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Содержание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и ремонт дорог</a:t>
            </a: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/>
            </a:r>
            <a:b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/>
            </a:r>
            <a:b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/>
            </a:r>
            <a:br>
              <a:rPr lang="ru-RU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endParaRPr lang="ru-RU" sz="5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0182" name="Прямоугольник 2"/>
          <p:cNvSpPr>
            <a:spLocks noChangeArrowheads="1"/>
          </p:cNvSpPr>
          <p:nvPr/>
        </p:nvSpPr>
        <p:spPr bwMode="auto">
          <a:xfrm>
            <a:off x="323528" y="1491630"/>
            <a:ext cx="828092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eaLnBrk="1" hangingPunct="1">
              <a:buClr>
                <a:schemeClr val="tx2">
                  <a:lumMod val="40000"/>
                  <a:lumOff val="60000"/>
                </a:schemeClr>
              </a:buClr>
              <a:defRPr/>
            </a:pPr>
            <a:r>
              <a:rPr lang="ru-RU" altLang="ru-RU" sz="1600" dirty="0">
                <a:latin typeface="Trebuchet MS" pitchFamily="34" charset="0"/>
              </a:rPr>
              <a:t>В реестре </a:t>
            </a:r>
            <a:r>
              <a:rPr lang="ru-RU" altLang="ru-RU" b="1" dirty="0">
                <a:latin typeface="Trebuchet MS" pitchFamily="34" charset="0"/>
              </a:rPr>
              <a:t>218</a:t>
            </a:r>
            <a:r>
              <a:rPr lang="ru-RU" altLang="ru-RU" sz="1600" dirty="0">
                <a:latin typeface="Trebuchet MS" pitchFamily="34" charset="0"/>
              </a:rPr>
              <a:t> дорог местного значения.</a:t>
            </a:r>
          </a:p>
          <a:p>
            <a:pPr marL="0" indent="0" eaLnBrk="1" hangingPunct="1">
              <a:buClr>
                <a:schemeClr val="tx2">
                  <a:lumMod val="40000"/>
                  <a:lumOff val="60000"/>
                </a:schemeClr>
              </a:buClr>
              <a:defRPr/>
            </a:pPr>
            <a:r>
              <a:rPr lang="ru-RU" altLang="ru-RU" sz="1600" b="1" dirty="0" smtClean="0">
                <a:latin typeface="Trebuchet MS" pitchFamily="34" charset="0"/>
              </a:rPr>
              <a:t>Выполнено </a:t>
            </a:r>
            <a:r>
              <a:rPr lang="ru-RU" altLang="ru-RU" sz="1600" b="1" dirty="0">
                <a:latin typeface="Trebuchet MS" pitchFamily="34" charset="0"/>
              </a:rPr>
              <a:t>работ в 2025 г</a:t>
            </a:r>
            <a:r>
              <a:rPr lang="ru-RU" altLang="ru-RU" sz="1600" b="1" dirty="0" smtClean="0">
                <a:latin typeface="Trebuchet MS" pitchFamily="34" charset="0"/>
              </a:rPr>
              <a:t>. </a:t>
            </a:r>
            <a:r>
              <a:rPr lang="ru-RU" altLang="ru-RU" sz="1600" b="1" dirty="0" smtClean="0">
                <a:solidFill>
                  <a:srgbClr val="FF0000"/>
                </a:solidFill>
                <a:latin typeface="Trebuchet MS" pitchFamily="34" charset="0"/>
              </a:rPr>
              <a:t>на 46,0 </a:t>
            </a:r>
            <a:r>
              <a:rPr lang="ru-RU" altLang="ru-RU" sz="1600" b="1" dirty="0" err="1" smtClean="0">
                <a:solidFill>
                  <a:srgbClr val="FF0000"/>
                </a:solidFill>
                <a:latin typeface="Trebuchet MS" pitchFamily="34" charset="0"/>
              </a:rPr>
              <a:t>млн.руб</a:t>
            </a:r>
            <a:r>
              <a:rPr lang="ru-RU" altLang="ru-RU" sz="1600" b="1" dirty="0" smtClean="0">
                <a:solidFill>
                  <a:srgbClr val="FF0000"/>
                </a:solidFill>
                <a:latin typeface="Trebuchet MS" pitchFamily="34" charset="0"/>
              </a:rPr>
              <a:t>.</a:t>
            </a:r>
            <a:endParaRPr lang="ru-RU" altLang="ru-RU" sz="1600" b="1" dirty="0">
              <a:solidFill>
                <a:srgbClr val="FF0000"/>
              </a:solidFill>
              <a:latin typeface="Trebuchet MS" pitchFamily="34" charset="0"/>
            </a:endParaRPr>
          </a:p>
          <a:p>
            <a:pPr eaLnBrk="1" hangingPunct="1">
              <a:buClr>
                <a:schemeClr val="bg2">
                  <a:lumMod val="25000"/>
                </a:schemeClr>
              </a:buClr>
              <a:buFont typeface="Wingdings" pitchFamily="2" charset="2"/>
              <a:buChar char="Ø"/>
              <a:defRPr/>
            </a:pPr>
            <a:r>
              <a:rPr lang="ru-RU" altLang="ru-RU" sz="1600" dirty="0">
                <a:latin typeface="Trebuchet MS" pitchFamily="34" charset="0"/>
              </a:rPr>
              <a:t>Капитальный ремонт </a:t>
            </a:r>
            <a:r>
              <a:rPr lang="ru-RU" altLang="ru-RU" sz="1600" dirty="0" smtClean="0">
                <a:latin typeface="Trebuchet MS" pitchFamily="34" charset="0"/>
              </a:rPr>
              <a:t>дорог</a:t>
            </a:r>
            <a:endParaRPr lang="ru-RU" altLang="ru-RU" sz="1600" dirty="0">
              <a:latin typeface="Trebuchet MS" pitchFamily="34" charset="0"/>
            </a:endParaRPr>
          </a:p>
          <a:p>
            <a:pPr eaLnBrk="1" hangingPunct="1">
              <a:buClr>
                <a:schemeClr val="bg2">
                  <a:lumMod val="25000"/>
                </a:schemeClr>
              </a:buClr>
              <a:buFont typeface="Wingdings" pitchFamily="2" charset="2"/>
              <a:buChar char="Ø"/>
              <a:defRPr/>
            </a:pPr>
            <a:r>
              <a:rPr lang="ru-RU" altLang="ru-RU" sz="1600" dirty="0">
                <a:latin typeface="Trebuchet MS" pitchFamily="34" charset="0"/>
              </a:rPr>
              <a:t>Содержание </a:t>
            </a:r>
            <a:r>
              <a:rPr lang="ru-RU" altLang="ru-RU" sz="1600" dirty="0" smtClean="0">
                <a:latin typeface="Trebuchet MS" pitchFamily="34" charset="0"/>
              </a:rPr>
              <a:t>дорог</a:t>
            </a:r>
            <a:endParaRPr lang="ru-RU" altLang="ru-RU" sz="1600" dirty="0">
              <a:latin typeface="Trebuchet MS" pitchFamily="34" charset="0"/>
            </a:endParaRPr>
          </a:p>
          <a:p>
            <a:pPr eaLnBrk="1" hangingPunct="1">
              <a:buClr>
                <a:schemeClr val="bg2">
                  <a:lumMod val="25000"/>
                </a:schemeClr>
              </a:buClr>
              <a:buFont typeface="Wingdings" pitchFamily="2" charset="2"/>
              <a:buChar char="Ø"/>
              <a:defRPr/>
            </a:pPr>
            <a:r>
              <a:rPr lang="ru-RU" altLang="ru-RU" sz="1600" dirty="0">
                <a:latin typeface="Trebuchet MS" pitchFamily="34" charset="0"/>
              </a:rPr>
              <a:t>Ремонт дворовых территорий </a:t>
            </a:r>
            <a:endParaRPr lang="ru-RU" altLang="ru-RU" sz="1600" dirty="0" smtClean="0">
              <a:latin typeface="Trebuchet MS" pitchFamily="34" charset="0"/>
            </a:endParaRPr>
          </a:p>
          <a:p>
            <a:pPr marL="0" indent="0" eaLnBrk="1" hangingPunct="1">
              <a:buClr>
                <a:schemeClr val="bg2">
                  <a:lumMod val="25000"/>
                </a:schemeClr>
              </a:buClr>
              <a:defRPr/>
            </a:pPr>
            <a:r>
              <a:rPr lang="ru-RU" altLang="ru-RU" sz="1600" b="1" dirty="0" smtClean="0">
                <a:latin typeface="Trebuchet MS" pitchFamily="34" charset="0"/>
              </a:rPr>
              <a:t>В 2025 г. </a:t>
            </a:r>
            <a:r>
              <a:rPr lang="ru-RU" altLang="ru-RU" sz="1600" dirty="0" smtClean="0">
                <a:latin typeface="Trebuchet MS" pitchFamily="34" charset="0"/>
              </a:rPr>
              <a:t>выполнен ремонт </a:t>
            </a:r>
            <a:r>
              <a:rPr lang="ru-RU" altLang="ru-RU" sz="1600" dirty="0">
                <a:latin typeface="Trebuchet MS" pitchFamily="34" charset="0"/>
              </a:rPr>
              <a:t>дорог и тротуаров: </a:t>
            </a:r>
            <a:endParaRPr lang="ru-RU" altLang="ru-RU" sz="1600" dirty="0" smtClean="0">
              <a:latin typeface="Trebuchet MS" pitchFamily="34" charset="0"/>
            </a:endParaRPr>
          </a:p>
          <a:p>
            <a:pPr marL="0" indent="0" eaLnBrk="1" hangingPunct="1">
              <a:buClr>
                <a:schemeClr val="bg2">
                  <a:lumMod val="25000"/>
                </a:schemeClr>
              </a:buClr>
              <a:defRPr/>
            </a:pPr>
            <a:r>
              <a:rPr lang="ru-RU" altLang="ru-RU" sz="1600" b="1" dirty="0" smtClean="0">
                <a:latin typeface="Trebuchet MS" pitchFamily="34" charset="0"/>
              </a:rPr>
              <a:t>ул</a:t>
            </a:r>
            <a:r>
              <a:rPr lang="ru-RU" altLang="ru-RU" sz="1600" b="1" dirty="0">
                <a:latin typeface="Trebuchet MS" pitchFamily="34" charset="0"/>
              </a:rPr>
              <a:t>. </a:t>
            </a:r>
            <a:r>
              <a:rPr lang="ru-RU" altLang="ru-RU" sz="1600" b="1" dirty="0" smtClean="0">
                <a:latin typeface="Trebuchet MS" pitchFamily="34" charset="0"/>
              </a:rPr>
              <a:t>Холмистая, ул</a:t>
            </a:r>
            <a:r>
              <a:rPr lang="ru-RU" altLang="ru-RU" sz="1600" b="1" dirty="0">
                <a:latin typeface="Trebuchet MS" pitchFamily="34" charset="0"/>
              </a:rPr>
              <a:t>. Советской, ул. Чкалова, </a:t>
            </a:r>
            <a:endParaRPr lang="ru-RU" altLang="ru-RU" sz="1600" b="1" dirty="0" smtClean="0">
              <a:latin typeface="Trebuchet MS" pitchFamily="34" charset="0"/>
            </a:endParaRPr>
          </a:p>
          <a:p>
            <a:pPr marL="0" indent="0" eaLnBrk="1" hangingPunct="1">
              <a:buClr>
                <a:schemeClr val="bg2">
                  <a:lumMod val="25000"/>
                </a:schemeClr>
              </a:buClr>
              <a:defRPr/>
            </a:pPr>
            <a:r>
              <a:rPr lang="ru-RU" altLang="ru-RU" sz="1600" b="1" dirty="0" smtClean="0">
                <a:latin typeface="Trebuchet MS" pitchFamily="34" charset="0"/>
              </a:rPr>
              <a:t>ул</a:t>
            </a:r>
            <a:r>
              <a:rPr lang="ru-RU" altLang="ru-RU" sz="1600" b="1" dirty="0">
                <a:latin typeface="Trebuchet MS" pitchFamily="34" charset="0"/>
              </a:rPr>
              <a:t>. 2я-Пристанская, </a:t>
            </a:r>
            <a:r>
              <a:rPr lang="ru-RU" altLang="ru-RU" sz="1600" b="1" dirty="0" smtClean="0">
                <a:latin typeface="Trebuchet MS" pitchFamily="34" charset="0"/>
              </a:rPr>
              <a:t>переулка </a:t>
            </a:r>
            <a:r>
              <a:rPr lang="ru-RU" altLang="ru-RU" sz="1600" b="1" dirty="0">
                <a:latin typeface="Trebuchet MS" pitchFamily="34" charset="0"/>
              </a:rPr>
              <a:t>Первомайский, </a:t>
            </a:r>
            <a:endParaRPr lang="ru-RU" altLang="ru-RU" sz="1600" b="1" dirty="0" smtClean="0">
              <a:latin typeface="Trebuchet MS" pitchFamily="34" charset="0"/>
            </a:endParaRPr>
          </a:p>
          <a:p>
            <a:pPr marL="0" indent="0" eaLnBrk="1" hangingPunct="1">
              <a:buClr>
                <a:schemeClr val="bg2">
                  <a:lumMod val="25000"/>
                </a:schemeClr>
              </a:buClr>
              <a:defRPr/>
            </a:pPr>
            <a:r>
              <a:rPr lang="ru-RU" altLang="ru-RU" sz="1600" b="1" dirty="0" smtClean="0">
                <a:latin typeface="Trebuchet MS" pitchFamily="34" charset="0"/>
              </a:rPr>
              <a:t>участка </a:t>
            </a:r>
            <a:r>
              <a:rPr lang="ru-RU" altLang="ru-RU" sz="1600" b="1" dirty="0">
                <a:latin typeface="Trebuchet MS" pitchFamily="34" charset="0"/>
              </a:rPr>
              <a:t>по ул. Промышленная, </a:t>
            </a:r>
            <a:endParaRPr lang="ru-RU" altLang="ru-RU" sz="1600" b="1" dirty="0" smtClean="0">
              <a:latin typeface="Trebuchet MS" pitchFamily="34" charset="0"/>
            </a:endParaRPr>
          </a:p>
          <a:p>
            <a:pPr marL="0" indent="0" eaLnBrk="1" hangingPunct="1">
              <a:buClr>
                <a:schemeClr val="bg2">
                  <a:lumMod val="25000"/>
                </a:schemeClr>
              </a:buClr>
              <a:defRPr/>
            </a:pPr>
            <a:r>
              <a:rPr lang="ru-RU" altLang="ru-RU" sz="1600" b="1" dirty="0" smtClean="0">
                <a:latin typeface="Trebuchet MS" pitchFamily="34" charset="0"/>
              </a:rPr>
              <a:t>моста </a:t>
            </a:r>
            <a:r>
              <a:rPr lang="ru-RU" altLang="ru-RU" sz="1600" b="1" dirty="0">
                <a:latin typeface="Trebuchet MS" pitchFamily="34" charset="0"/>
              </a:rPr>
              <a:t>по ул. Спортивная, </a:t>
            </a:r>
            <a:endParaRPr lang="ru-RU" altLang="ru-RU" sz="1600" b="1" dirty="0" smtClean="0">
              <a:latin typeface="Trebuchet MS" pitchFamily="34" charset="0"/>
            </a:endParaRPr>
          </a:p>
          <a:p>
            <a:pPr marL="0" indent="0" eaLnBrk="1" hangingPunct="1">
              <a:buClr>
                <a:schemeClr val="bg2">
                  <a:lumMod val="25000"/>
                </a:schemeClr>
              </a:buClr>
              <a:defRPr/>
            </a:pPr>
            <a:r>
              <a:rPr lang="ru-RU" altLang="ru-RU" sz="1600" b="1" dirty="0" smtClean="0">
                <a:latin typeface="Trebuchet MS" pitchFamily="34" charset="0"/>
              </a:rPr>
              <a:t>моста по ул. Заводская </a:t>
            </a:r>
            <a:r>
              <a:rPr lang="ru-RU" altLang="ru-RU" sz="1600" b="1" dirty="0" err="1" smtClean="0">
                <a:latin typeface="Trebuchet MS" pitchFamily="34" charset="0"/>
              </a:rPr>
              <a:t>пгт</a:t>
            </a:r>
            <a:r>
              <a:rPr lang="ru-RU" altLang="ru-RU" sz="1600" b="1" dirty="0" smtClean="0">
                <a:latin typeface="Trebuchet MS" pitchFamily="34" charset="0"/>
              </a:rPr>
              <a:t>. Вяртсиля</a:t>
            </a:r>
            <a:r>
              <a:rPr lang="ru-RU" altLang="ru-RU" sz="1600" dirty="0" smtClean="0">
                <a:latin typeface="Trebuchet MS" pitchFamily="34" charset="0"/>
              </a:rPr>
              <a:t>, </a:t>
            </a:r>
          </a:p>
          <a:p>
            <a:pPr eaLnBrk="1" hangingPunct="1">
              <a:buClr>
                <a:schemeClr val="bg2">
                  <a:lumMod val="25000"/>
                </a:schemeClr>
              </a:buClr>
              <a:buFont typeface="Wingdings" pitchFamily="2" charset="2"/>
              <a:buChar char="Ø"/>
              <a:defRPr/>
            </a:pPr>
            <a:r>
              <a:rPr lang="ru-RU" altLang="ru-RU" sz="1600" dirty="0" smtClean="0">
                <a:latin typeface="Trebuchet MS" pitchFamily="34" charset="0"/>
              </a:rPr>
              <a:t>приобретены </a:t>
            </a:r>
            <a:r>
              <a:rPr lang="ru-RU" altLang="ru-RU" sz="1600" dirty="0">
                <a:latin typeface="Trebuchet MS" pitchFamily="34" charset="0"/>
              </a:rPr>
              <a:t>и установлены 2 остановочных </a:t>
            </a:r>
            <a:endParaRPr lang="ru-RU" altLang="ru-RU" sz="1600" dirty="0" smtClean="0">
              <a:latin typeface="Trebuchet MS" pitchFamily="34" charset="0"/>
            </a:endParaRPr>
          </a:p>
          <a:p>
            <a:pPr marL="0" indent="0" eaLnBrk="1" hangingPunct="1">
              <a:buClr>
                <a:schemeClr val="bg2">
                  <a:lumMod val="25000"/>
                </a:schemeClr>
              </a:buClr>
              <a:defRPr/>
            </a:pPr>
            <a:r>
              <a:rPr lang="ru-RU" altLang="ru-RU" sz="1600" dirty="0" smtClean="0">
                <a:latin typeface="Trebuchet MS" pitchFamily="34" charset="0"/>
              </a:rPr>
              <a:t>павильона </a:t>
            </a:r>
            <a:r>
              <a:rPr lang="ru-RU" altLang="ru-RU" sz="1600" dirty="0">
                <a:latin typeface="Trebuchet MS" pitchFamily="34" charset="0"/>
              </a:rPr>
              <a:t>(п. </a:t>
            </a:r>
            <a:r>
              <a:rPr lang="ru-RU" altLang="ru-RU" sz="1600" dirty="0" err="1">
                <a:latin typeface="Trebuchet MS" pitchFamily="34" charset="0"/>
              </a:rPr>
              <a:t>Хелюля</a:t>
            </a:r>
            <a:r>
              <a:rPr lang="ru-RU" altLang="ru-RU" sz="1600" dirty="0">
                <a:latin typeface="Trebuchet MS" pitchFamily="34" charset="0"/>
              </a:rPr>
              <a:t>, п. </a:t>
            </a:r>
            <a:r>
              <a:rPr lang="ru-RU" altLang="ru-RU" sz="1600" dirty="0" err="1">
                <a:latin typeface="Trebuchet MS" pitchFamily="34" charset="0"/>
              </a:rPr>
              <a:t>Пуйккола</a:t>
            </a:r>
            <a:r>
              <a:rPr lang="ru-RU" altLang="ru-RU" sz="1600" dirty="0">
                <a:latin typeface="Trebuchet MS" pitchFamily="34" charset="0"/>
              </a:rPr>
              <a:t>).</a:t>
            </a:r>
          </a:p>
          <a:p>
            <a:pPr eaLnBrk="1" hangingPunct="1">
              <a:buClr>
                <a:schemeClr val="bg2">
                  <a:lumMod val="25000"/>
                </a:schemeClr>
              </a:buClr>
              <a:buFont typeface="Wingdings" pitchFamily="2" charset="2"/>
              <a:buChar char="Ø"/>
              <a:defRPr/>
            </a:pPr>
            <a:endParaRPr lang="ru-RU" altLang="ru-RU" sz="1600" dirty="0">
              <a:latin typeface="Trebuchet MS" pitchFamily="34" charset="0"/>
            </a:endParaRPr>
          </a:p>
          <a:p>
            <a:pPr marL="0" indent="0" eaLnBrk="1" hangingPunct="1">
              <a:buClr>
                <a:schemeClr val="tx2">
                  <a:lumMod val="40000"/>
                  <a:lumOff val="60000"/>
                </a:schemeClr>
              </a:buClr>
              <a:defRPr/>
            </a:pPr>
            <a:endParaRPr lang="ru-RU" altLang="ru-RU" sz="1600" dirty="0">
              <a:latin typeface="Trebuchet MS" pitchFamily="34" charset="0"/>
            </a:endParaRPr>
          </a:p>
          <a:p>
            <a:pPr eaLnBrk="1" hangingPunct="1">
              <a:buClr>
                <a:schemeClr val="tx2">
                  <a:lumMod val="40000"/>
                  <a:lumOff val="60000"/>
                </a:schemeClr>
              </a:buClr>
              <a:buFontTx/>
              <a:buChar char="-"/>
              <a:defRPr/>
            </a:pPr>
            <a:endParaRPr lang="ru-RU" altLang="ru-RU" sz="1400" dirty="0">
              <a:latin typeface="Trebuchet MS" pitchFamily="34" charset="0"/>
            </a:endParaRPr>
          </a:p>
        </p:txBody>
      </p:sp>
      <p:pic>
        <p:nvPicPr>
          <p:cNvPr id="1026" name="Picture 2" descr="C:\Users\user020\Desktop\РАБОЧАЯ\ОТЧЕТЫ ГЛАВЫ ГОДОВЫЕ\2026 ЗА 2025\для А.Н..Ивановой\начало строительство дороги на Первомайской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9" r="8083"/>
          <a:stretch/>
        </p:blipFill>
        <p:spPr bwMode="auto">
          <a:xfrm>
            <a:off x="5220072" y="2787774"/>
            <a:ext cx="2162258" cy="1980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91A0591-786A-44F7-B7C5-9AAF385FA8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"/>
          <a:stretch/>
        </p:blipFill>
        <p:spPr>
          <a:xfrm>
            <a:off x="5301587" y="1635646"/>
            <a:ext cx="363186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BDAD288F-46A9-46B8-8DD3-78BCD33FF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06" y="1360223"/>
            <a:ext cx="8450494" cy="3659799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/>
              <a:t>2</a:t>
            </a:r>
            <a:r>
              <a:rPr lang="ru-RU" dirty="0"/>
              <a:t> перевозчика по нерегулируемым </a:t>
            </a:r>
          </a:p>
          <a:p>
            <a:pPr marL="0" indent="0">
              <a:buNone/>
            </a:pPr>
            <a:r>
              <a:rPr lang="ru-RU" dirty="0"/>
              <a:t>тарифам (Пассажирские перевозки, </a:t>
            </a:r>
          </a:p>
          <a:p>
            <a:pPr marL="0" indent="0">
              <a:buNone/>
            </a:pPr>
            <a:r>
              <a:rPr lang="ru-RU" dirty="0"/>
              <a:t>Регина Транс-Ойл).</a:t>
            </a:r>
          </a:p>
          <a:p>
            <a:pPr marL="0" indent="0">
              <a:buNone/>
            </a:pPr>
            <a:r>
              <a:rPr lang="ru-RU" sz="2800" b="1" dirty="0"/>
              <a:t>7</a:t>
            </a:r>
            <a:r>
              <a:rPr lang="ru-RU" dirty="0"/>
              <a:t> маршрутов </a:t>
            </a:r>
          </a:p>
          <a:p>
            <a:pPr marL="0" indent="0">
              <a:buNone/>
            </a:pPr>
            <a:r>
              <a:rPr lang="ru-RU" dirty="0"/>
              <a:t>общественного транспорта.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800" dirty="0"/>
              <a:t>Поездок </a:t>
            </a:r>
            <a:r>
              <a:rPr lang="ru-RU" sz="3200" b="1" dirty="0"/>
              <a:t>460</a:t>
            </a:r>
            <a:r>
              <a:rPr lang="ru-RU" sz="2800" dirty="0"/>
              <a:t> тыс. ед.        </a:t>
            </a:r>
            <a:r>
              <a:rPr lang="ru-RU" sz="2800" b="1" dirty="0"/>
              <a:t>+ 16 % </a:t>
            </a:r>
            <a:r>
              <a:rPr lang="ru-RU" sz="2800" dirty="0"/>
              <a:t>к 2024 г. 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38D7340-4F01-4E32-9BB4-5337ED93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ТРАНСПОРТНОЕ ОБЕСПЕЧЕНИЕ</a:t>
            </a:r>
          </a:p>
        </p:txBody>
      </p:sp>
      <p:sp>
        <p:nvSpPr>
          <p:cNvPr id="6" name="Стрелка: вверх 5">
            <a:extLst>
              <a:ext uri="{FF2B5EF4-FFF2-40B4-BE49-F238E27FC236}">
                <a16:creationId xmlns="" xmlns:a16="http://schemas.microsoft.com/office/drawing/2014/main" id="{A44B8079-C495-475F-9975-3B55D2E9FB97}"/>
              </a:ext>
            </a:extLst>
          </p:cNvPr>
          <p:cNvSpPr/>
          <p:nvPr/>
        </p:nvSpPr>
        <p:spPr>
          <a:xfrm>
            <a:off x="3923928" y="4299942"/>
            <a:ext cx="216025" cy="4331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5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203598"/>
            <a:ext cx="5544616" cy="3816424"/>
          </a:xfr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buNone/>
            </a:pPr>
            <a:r>
              <a:rPr lang="ru-RU" sz="1800" b="1" dirty="0">
                <a:solidFill>
                  <a:schemeClr val="tx1"/>
                </a:solidFill>
              </a:rPr>
              <a:t>Стоимость проектов 13 600 тыс. руб., 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chemeClr val="tx1"/>
                </a:solidFill>
              </a:rPr>
              <a:t>из них 1 230 </a:t>
            </a:r>
            <a:r>
              <a:rPr lang="ru-RU" sz="1800" b="1" dirty="0" err="1">
                <a:solidFill>
                  <a:schemeClr val="tx1"/>
                </a:solidFill>
              </a:rPr>
              <a:t>тыс.руб</a:t>
            </a:r>
            <a:r>
              <a:rPr lang="ru-RU" sz="1800" b="1" dirty="0">
                <a:solidFill>
                  <a:schemeClr val="tx1"/>
                </a:solidFill>
              </a:rPr>
              <a:t>. </a:t>
            </a:r>
            <a:r>
              <a:rPr lang="ru-RU" sz="1800" b="1" dirty="0" err="1">
                <a:solidFill>
                  <a:schemeClr val="tx1"/>
                </a:solidFill>
              </a:rPr>
              <a:t>софинансирование</a:t>
            </a:r>
            <a:r>
              <a:rPr lang="ru-RU" sz="1800" b="1" dirty="0">
                <a:solidFill>
                  <a:schemeClr val="tx1"/>
                </a:solidFill>
              </a:rPr>
              <a:t> граждан.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</a:rPr>
              <a:t>Ремонт тротуара и подъезда к школе № 3 </a:t>
            </a:r>
            <a:r>
              <a:rPr lang="ru-RU" sz="1800" dirty="0" err="1">
                <a:solidFill>
                  <a:schemeClr val="tx1"/>
                </a:solidFill>
              </a:rPr>
              <a:t>г.Сортавала</a:t>
            </a:r>
            <a:r>
              <a:rPr lang="ru-RU" sz="1800" dirty="0">
                <a:solidFill>
                  <a:schemeClr val="tx1"/>
                </a:solidFill>
              </a:rPr>
              <a:t>;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</a:rPr>
              <a:t>Асфальтирование территории стоянки автотранспорта у «Сортавальской районной больнице»;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</a:rPr>
              <a:t>Ремонт дороги по </a:t>
            </a:r>
            <a:r>
              <a:rPr lang="ru-RU" sz="1800" dirty="0" err="1">
                <a:solidFill>
                  <a:schemeClr val="tx1"/>
                </a:solidFill>
              </a:rPr>
              <a:t>ул.Октябрьская</a:t>
            </a:r>
            <a:r>
              <a:rPr lang="ru-RU" sz="1800" dirty="0">
                <a:solidFill>
                  <a:schemeClr val="tx1"/>
                </a:solidFill>
              </a:rPr>
              <a:t>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</a:rPr>
              <a:t>Ремонт помещений для проведения мероприятий в </a:t>
            </a:r>
            <a:r>
              <a:rPr lang="ru-RU" sz="1800" dirty="0" err="1">
                <a:solidFill>
                  <a:schemeClr val="tx1"/>
                </a:solidFill>
              </a:rPr>
              <a:t>п.Партала</a:t>
            </a:r>
            <a:r>
              <a:rPr lang="ru-RU" sz="1800" dirty="0">
                <a:solidFill>
                  <a:schemeClr val="tx1"/>
                </a:solidFill>
              </a:rPr>
              <a:t>, д.1;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</a:rPr>
              <a:t>Замена подводящих сетей и оборудования водозаборного сооружения 1-го подъема </a:t>
            </a:r>
            <a:r>
              <a:rPr lang="ru-RU" sz="1800" dirty="0" err="1">
                <a:solidFill>
                  <a:schemeClr val="tx1"/>
                </a:solidFill>
              </a:rPr>
              <a:t>п.Кааламо</a:t>
            </a:r>
            <a:r>
              <a:rPr lang="ru-RU" sz="1600" dirty="0">
                <a:solidFill>
                  <a:schemeClr val="tx1"/>
                </a:solidFill>
              </a:rPr>
              <a:t>;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ПРОЕКТЫ ППМИ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A224835-1BAA-4881-8135-F470D8EC93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32172"/>
            <a:ext cx="2701989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user020\Desktop\РАБОЧАЯ\ОТЧЕТЫ ГЛАВЫ ГОДОВЫЕ\2026 ЗА 2025\К отчету главы для Анны Николаевны\ппми\парков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017" y="3147813"/>
            <a:ext cx="2448273" cy="1836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6721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1" y="1275606"/>
            <a:ext cx="5544615" cy="37401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980" dirty="0">
                <a:solidFill>
                  <a:schemeClr val="tx1"/>
                </a:solidFill>
                <a:latin typeface="Trebuchet MS" pitchFamily="34" charset="0"/>
              </a:rPr>
              <a:t>Выполнено мероприятий 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980" dirty="0">
                <a:solidFill>
                  <a:schemeClr val="tx1"/>
                </a:solidFill>
                <a:latin typeface="Trebuchet MS" pitchFamily="34" charset="0"/>
              </a:rPr>
              <a:t>на сумму</a:t>
            </a:r>
            <a:r>
              <a:rPr lang="ru-RU" sz="2000" dirty="0">
                <a:solidFill>
                  <a:schemeClr val="tx1"/>
                </a:solidFill>
                <a:latin typeface="Trebuchet MS" pitchFamily="34" charset="0"/>
              </a:rPr>
              <a:t> </a:t>
            </a:r>
            <a:r>
              <a:rPr lang="ru-RU" sz="2300" b="1" dirty="0">
                <a:solidFill>
                  <a:schemeClr val="tx1"/>
                </a:solidFill>
                <a:latin typeface="Trebuchet MS" pitchFamily="34" charset="0"/>
              </a:rPr>
              <a:t>12,5 </a:t>
            </a:r>
            <a:r>
              <a:rPr lang="ru-RU" sz="2300" b="1" dirty="0" err="1">
                <a:solidFill>
                  <a:schemeClr val="tx1"/>
                </a:solidFill>
                <a:latin typeface="Trebuchet MS" pitchFamily="34" charset="0"/>
              </a:rPr>
              <a:t>млн.руб</a:t>
            </a:r>
            <a:r>
              <a:rPr lang="ru-RU" sz="2300" b="1" dirty="0">
                <a:solidFill>
                  <a:schemeClr val="tx1"/>
                </a:solidFill>
                <a:latin typeface="Trebuchet MS" pitchFamily="34" charset="0"/>
              </a:rPr>
              <a:t>.</a:t>
            </a:r>
            <a:r>
              <a:rPr lang="ru-RU" sz="2000" dirty="0">
                <a:solidFill>
                  <a:schemeClr val="tx1"/>
                </a:solidFill>
                <a:latin typeface="Trebuchet MS" pitchFamily="34" charset="0"/>
              </a:rPr>
              <a:t> </a:t>
            </a:r>
            <a:r>
              <a:rPr lang="ru-RU" sz="1980" dirty="0">
                <a:solidFill>
                  <a:schemeClr val="tx1"/>
                </a:solidFill>
                <a:latin typeface="Trebuchet MS" pitchFamily="34" charset="0"/>
              </a:rPr>
              <a:t>с учетом всех источников финансирования. 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endParaRPr lang="ru-RU" sz="1980" dirty="0">
              <a:solidFill>
                <a:schemeClr val="tx1"/>
              </a:solidFill>
              <a:latin typeface="Trebuchet MS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dirty="0" smtClean="0">
                <a:solidFill>
                  <a:schemeClr val="tx1"/>
                </a:solidFill>
                <a:latin typeface="Trebuchet MS" pitchFamily="34" charset="0"/>
              </a:rPr>
              <a:t>Благоустройство общественных </a:t>
            </a:r>
            <a:r>
              <a:rPr lang="ru-RU" b="1" dirty="0">
                <a:solidFill>
                  <a:schemeClr val="tx1"/>
                </a:solidFill>
                <a:latin typeface="Trebuchet MS" pitchFamily="34" charset="0"/>
              </a:rPr>
              <a:t>территорий: </a:t>
            </a:r>
            <a:endParaRPr lang="ru-RU" b="1" dirty="0" smtClean="0">
              <a:solidFill>
                <a:schemeClr val="tx1"/>
              </a:solidFill>
              <a:latin typeface="Trebuchet MS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chemeClr val="tx1"/>
                </a:solidFill>
                <a:latin typeface="Trebuchet MS" pitchFamily="34" charset="0"/>
              </a:rPr>
              <a:t>ул</a:t>
            </a:r>
            <a:r>
              <a:rPr lang="ru-RU" sz="2000" dirty="0">
                <a:solidFill>
                  <a:schemeClr val="tx1"/>
                </a:solidFill>
                <a:latin typeface="Trebuchet MS" pitchFamily="34" charset="0"/>
              </a:rPr>
              <a:t>. Победы д.14 и д. 16, Студенческий сквер, Сквер по ул. Ленина, </a:t>
            </a:r>
            <a:r>
              <a:rPr lang="ru-RU" sz="2000" dirty="0" err="1">
                <a:solidFill>
                  <a:schemeClr val="tx1"/>
                </a:solidFill>
                <a:latin typeface="Trebuchet MS" pitchFamily="34" charset="0"/>
              </a:rPr>
              <a:t>ул.Новая</a:t>
            </a:r>
            <a:r>
              <a:rPr lang="ru-RU" sz="2000" dirty="0">
                <a:solidFill>
                  <a:schemeClr val="tx1"/>
                </a:solidFill>
                <a:latin typeface="Trebuchet MS" pitchFamily="34" charset="0"/>
              </a:rPr>
              <a:t>, д.20, 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>
                <a:solidFill>
                  <a:schemeClr val="tx1"/>
                </a:solidFill>
                <a:latin typeface="Trebuchet MS" pitchFamily="34" charset="0"/>
              </a:rPr>
              <a:t>А также в </a:t>
            </a:r>
            <a:r>
              <a:rPr lang="ru-RU" sz="2000" dirty="0" err="1">
                <a:solidFill>
                  <a:schemeClr val="tx1"/>
                </a:solidFill>
                <a:latin typeface="Trebuchet MS" pitchFamily="34" charset="0"/>
              </a:rPr>
              <a:t>пгт.Вяртсиля</a:t>
            </a:r>
            <a:r>
              <a:rPr lang="ru-RU" sz="2000" dirty="0">
                <a:solidFill>
                  <a:schemeClr val="tx1"/>
                </a:solidFill>
                <a:latin typeface="Trebuchet MS" pitchFamily="34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rebuchet MS" pitchFamily="34" charset="0"/>
              </a:rPr>
              <a:t>п.Кааламо</a:t>
            </a:r>
            <a:r>
              <a:rPr lang="ru-RU" sz="2000" dirty="0">
                <a:solidFill>
                  <a:schemeClr val="tx1"/>
                </a:solidFill>
                <a:latin typeface="Trebuchet MS" pitchFamily="34" charset="0"/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  <a:latin typeface="Trebuchet MS" pitchFamily="34" charset="0"/>
              </a:rPr>
              <a:t>пгт.Хелюля</a:t>
            </a:r>
            <a:r>
              <a:rPr lang="ru-RU" sz="2000" dirty="0">
                <a:solidFill>
                  <a:schemeClr val="tx1"/>
                </a:solidFill>
                <a:latin typeface="Trebuchet MS" pitchFamily="34" charset="0"/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123478"/>
            <a:ext cx="8713788" cy="100206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КОМФОРТНАЯ ГОРОДСКАЯ СРЕДА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63638"/>
            <a:ext cx="2665398" cy="1516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Татьяна\Desktop\для работы\КГС 2023\2025\ПОСЛЕ\RiRtKx42dO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772" y="3244762"/>
            <a:ext cx="2930158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920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6613EC02-502B-4F43-AA6F-A27122C23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5606"/>
            <a:ext cx="5472608" cy="361389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 </a:t>
            </a:r>
            <a:r>
              <a:rPr lang="ru-RU" b="1" dirty="0">
                <a:solidFill>
                  <a:schemeClr val="tx1"/>
                </a:solidFill>
              </a:rPr>
              <a:t>Проект «Сад камней» 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победил на Всероссийском конкурсе лучших проектов создания комфортной городской среды в 2025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</a:rPr>
              <a:t>Реализация в 2026-2027 гг.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</a:rPr>
              <a:t>Место - Парк </a:t>
            </a:r>
            <a:r>
              <a:rPr lang="ru-RU" sz="2000" dirty="0" err="1">
                <a:solidFill>
                  <a:schemeClr val="tx1"/>
                </a:solidFill>
              </a:rPr>
              <a:t>Ваккослами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</a:rPr>
              <a:t>Финансирование – федеральный бюджет в размере 68,8 </a:t>
            </a:r>
            <a:r>
              <a:rPr lang="ru-RU" sz="2000" dirty="0" err="1">
                <a:solidFill>
                  <a:schemeClr val="tx1"/>
                </a:solidFill>
              </a:rPr>
              <a:t>млн.руб</a:t>
            </a:r>
            <a:r>
              <a:rPr lang="ru-RU" sz="2000" dirty="0">
                <a:solidFill>
                  <a:schemeClr val="tx1"/>
                </a:solidFill>
              </a:rPr>
              <a:t>., МБ, ВНБ.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A80072F7-41C2-4D04-AC72-3C76F481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САД КАМНЕЙ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75606"/>
            <a:ext cx="2880320" cy="1764257"/>
          </a:xfrm>
          <a:prstGeom prst="rect">
            <a:avLst/>
          </a:prstGeom>
          <a:noFill/>
          <a:ln>
            <a:noFill/>
          </a:ln>
          <a:effectLst>
            <a:softEdge rad="112522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user180\Desktop\Туристический сезон 2026\К отчету главы для Анны Николаевны\благоустройство\проект пар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171127"/>
            <a:ext cx="3240360" cy="1718373"/>
          </a:xfrm>
          <a:prstGeom prst="rect">
            <a:avLst/>
          </a:prstGeom>
          <a:noFill/>
          <a:effectLst>
            <a:softEdge rad="112522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8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ъект 1"/>
          <p:cNvSpPr>
            <a:spLocks noGrp="1"/>
          </p:cNvSpPr>
          <p:nvPr>
            <p:ph idx="1"/>
          </p:nvPr>
        </p:nvSpPr>
        <p:spPr>
          <a:xfrm>
            <a:off x="251520" y="1347614"/>
            <a:ext cx="8229601" cy="3541886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ru-RU" altLang="ru-RU" sz="2000" dirty="0">
                <a:solidFill>
                  <a:schemeClr val="tx1"/>
                </a:solidFill>
                <a:latin typeface="Trebuchet MS" pitchFamily="34" charset="0"/>
              </a:rPr>
              <a:t>Ввод объектов </a:t>
            </a:r>
            <a:r>
              <a:rPr lang="ru-RU" altLang="ru-RU" sz="2000" dirty="0" smtClean="0">
                <a:solidFill>
                  <a:schemeClr val="tx1"/>
                </a:solidFill>
                <a:latin typeface="Trebuchet MS" pitchFamily="34" charset="0"/>
              </a:rPr>
              <a:t>– </a:t>
            </a:r>
            <a:r>
              <a:rPr lang="ru-RU" altLang="ru-RU" b="1" dirty="0" smtClean="0">
                <a:solidFill>
                  <a:schemeClr val="tx1"/>
                </a:solidFill>
                <a:latin typeface="Trebuchet MS" pitchFamily="34" charset="0"/>
              </a:rPr>
              <a:t>34 </a:t>
            </a:r>
            <a:r>
              <a:rPr lang="ru-RU" altLang="ru-RU" sz="2000" dirty="0" smtClean="0">
                <a:solidFill>
                  <a:schemeClr val="tx1"/>
                </a:solidFill>
                <a:latin typeface="Trebuchet MS" pitchFamily="34" charset="0"/>
              </a:rPr>
              <a:t>тыс</a:t>
            </a:r>
            <a:r>
              <a:rPr lang="ru-RU" altLang="ru-RU" sz="2000" dirty="0">
                <a:solidFill>
                  <a:schemeClr val="tx1"/>
                </a:solidFill>
                <a:latin typeface="Trebuchet MS" pitchFamily="34" charset="0"/>
              </a:rPr>
              <a:t>. </a:t>
            </a:r>
            <a:r>
              <a:rPr lang="ru-RU" altLang="ru-RU" sz="2000" dirty="0" err="1">
                <a:solidFill>
                  <a:schemeClr val="tx1"/>
                </a:solidFill>
                <a:latin typeface="Trebuchet MS" pitchFamily="34" charset="0"/>
              </a:rPr>
              <a:t>кв.м</a:t>
            </a:r>
            <a:r>
              <a:rPr lang="ru-RU" altLang="ru-RU" sz="2000" dirty="0">
                <a:solidFill>
                  <a:schemeClr val="tx1"/>
                </a:solidFill>
                <a:latin typeface="Trebuchet MS" pitchFamily="34" charset="0"/>
              </a:rPr>
              <a:t>.     + </a:t>
            </a:r>
            <a:r>
              <a:rPr lang="ru-RU" altLang="ru-RU" sz="2000" b="1" dirty="0" smtClean="0">
                <a:solidFill>
                  <a:schemeClr val="tx1"/>
                </a:solidFill>
                <a:latin typeface="Trebuchet MS" pitchFamily="34" charset="0"/>
              </a:rPr>
              <a:t>70%</a:t>
            </a:r>
            <a:r>
              <a:rPr lang="ru-RU" altLang="ru-RU" sz="2000" dirty="0" smtClean="0">
                <a:solidFill>
                  <a:schemeClr val="tx1"/>
                </a:solidFill>
                <a:latin typeface="Trebuchet MS" pitchFamily="34" charset="0"/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latin typeface="Trebuchet MS" pitchFamily="34" charset="0"/>
              </a:rPr>
              <a:t>к 2024 г.  </a:t>
            </a:r>
          </a:p>
          <a:p>
            <a:pPr marL="0" indent="0" algn="just" eaLnBrk="1" hangingPunct="1">
              <a:buNone/>
            </a:pPr>
            <a:r>
              <a:rPr lang="ru-RU" altLang="ru-RU" sz="2000" dirty="0">
                <a:solidFill>
                  <a:schemeClr val="tx1"/>
                </a:solidFill>
                <a:latin typeface="Trebuchet MS" pitchFamily="34" charset="0"/>
              </a:rPr>
              <a:t>из них зарегистрировано </a:t>
            </a:r>
            <a:r>
              <a:rPr lang="ru-RU" altLang="ru-RU" sz="2000" b="1" dirty="0">
                <a:solidFill>
                  <a:schemeClr val="tx1"/>
                </a:solidFill>
                <a:latin typeface="Trebuchet MS" pitchFamily="34" charset="0"/>
              </a:rPr>
              <a:t>277</a:t>
            </a:r>
            <a:r>
              <a:rPr lang="ru-RU" altLang="ru-RU" sz="2000" dirty="0">
                <a:solidFill>
                  <a:schemeClr val="tx1"/>
                </a:solidFill>
                <a:latin typeface="Trebuchet MS" pitchFamily="34" charset="0"/>
              </a:rPr>
              <a:t> ИЖС </a:t>
            </a:r>
          </a:p>
          <a:p>
            <a:pPr marL="0" indent="0" algn="just" eaLnBrk="1" hangingPunct="1"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latin typeface="Trebuchet MS" pitchFamily="34" charset="0"/>
              </a:rPr>
              <a:t>Новые </a:t>
            </a:r>
            <a:r>
              <a:rPr lang="ru-RU" altLang="ru-RU" sz="1800" b="1" dirty="0">
                <a:solidFill>
                  <a:schemeClr val="tx1"/>
                </a:solidFill>
                <a:latin typeface="Trebuchet MS" pitchFamily="34" charset="0"/>
              </a:rPr>
              <a:t>МКД </a:t>
            </a:r>
            <a:r>
              <a:rPr lang="ru-RU" altLang="ru-RU" sz="1800" dirty="0">
                <a:solidFill>
                  <a:schemeClr val="tx1"/>
                </a:solidFill>
                <a:latin typeface="Trebuchet MS" pitchFamily="34" charset="0"/>
              </a:rPr>
              <a:t>на ул. Советская, </a:t>
            </a:r>
          </a:p>
          <a:p>
            <a:pPr marL="0" indent="0" algn="just" eaLnBrk="1" hangingPunct="1">
              <a:buNone/>
            </a:pPr>
            <a:r>
              <a:rPr lang="ru-RU" altLang="ru-RU" sz="1800" dirty="0">
                <a:solidFill>
                  <a:schemeClr val="tx1"/>
                </a:solidFill>
                <a:latin typeface="Trebuchet MS" pitchFamily="34" charset="0"/>
              </a:rPr>
              <a:t>Фанерный тупик, ул. Фабричная общей </a:t>
            </a:r>
          </a:p>
          <a:p>
            <a:pPr marL="0" indent="0" eaLnBrk="1" hangingPunct="1"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rebuchet MS" pitchFamily="34" charset="0"/>
              </a:rPr>
              <a:t>Новые полномочия с 1 января 2026 г. </a:t>
            </a:r>
          </a:p>
          <a:p>
            <a:pPr marL="0" indent="0" eaLnBrk="1" hangingPunct="1">
              <a:buNone/>
            </a:pPr>
            <a:r>
              <a:rPr lang="ru-RU" altLang="ru-RU" sz="1600" dirty="0">
                <a:solidFill>
                  <a:schemeClr val="tx1"/>
                </a:solidFill>
                <a:latin typeface="Trebuchet MS" pitchFamily="34" charset="0"/>
              </a:rPr>
              <a:t>- «гаражная амнистия»</a:t>
            </a:r>
          </a:p>
          <a:p>
            <a:pPr marL="0" indent="0" eaLnBrk="1" hangingPunct="1">
              <a:buNone/>
            </a:pPr>
            <a:r>
              <a:rPr lang="ru-RU" altLang="ru-RU" sz="1600" dirty="0">
                <a:solidFill>
                  <a:schemeClr val="tx1"/>
                </a:solidFill>
                <a:latin typeface="Trebuchet MS" pitchFamily="34" charset="0"/>
              </a:rPr>
              <a:t>- «дачная амнистия»</a:t>
            </a:r>
          </a:p>
          <a:p>
            <a:pPr marL="0" indent="0" eaLnBrk="1" hangingPunct="1">
              <a:buNone/>
            </a:pPr>
            <a:r>
              <a:rPr lang="ru-RU" altLang="ru-RU" sz="1600" dirty="0">
                <a:solidFill>
                  <a:schemeClr val="tx1"/>
                </a:solidFill>
                <a:latin typeface="Trebuchet MS" pitchFamily="34" charset="0"/>
              </a:rPr>
              <a:t>- образование ЗУ под МКД</a:t>
            </a:r>
          </a:p>
          <a:p>
            <a:pPr marL="0" indent="0" eaLnBrk="1" hangingPunct="1">
              <a:buNone/>
            </a:pPr>
            <a:r>
              <a:rPr lang="ru-RU" altLang="ru-RU" sz="1600" dirty="0">
                <a:solidFill>
                  <a:schemeClr val="tx1"/>
                </a:solidFill>
                <a:latin typeface="Trebuchet MS" pitchFamily="34" charset="0"/>
              </a:rPr>
              <a:t>- сервитуты (соглашения, разрешения)</a:t>
            </a:r>
          </a:p>
          <a:p>
            <a:pPr marL="0" indent="0" eaLnBrk="1" hangingPunct="1">
              <a:buNone/>
            </a:pPr>
            <a:r>
              <a:rPr lang="ru-RU" altLang="ru-RU" sz="1600" dirty="0">
                <a:solidFill>
                  <a:schemeClr val="tx1"/>
                </a:solidFill>
                <a:latin typeface="Trebuchet MS" pitchFamily="34" charset="0"/>
              </a:rPr>
              <a:t>- ЗУ под садоводство, огородничество</a:t>
            </a:r>
          </a:p>
          <a:p>
            <a:pPr marL="0" indent="0" eaLnBrk="1" hangingPunct="1">
              <a:buNone/>
            </a:pPr>
            <a:endParaRPr lang="ru-RU" altLang="ru-RU" sz="2000" b="1" dirty="0">
              <a:solidFill>
                <a:schemeClr val="tx1"/>
              </a:solidFill>
              <a:latin typeface="Trebuchet MS" pitchFamily="34" charset="0"/>
            </a:endParaRPr>
          </a:p>
          <a:p>
            <a:pPr marL="0" indent="0" eaLnBrk="1" hangingPunct="1">
              <a:buNone/>
            </a:pPr>
            <a:endParaRPr lang="ru-RU" altLang="ru-RU" sz="2000" b="1" dirty="0">
              <a:solidFill>
                <a:schemeClr val="tx1"/>
              </a:solidFill>
              <a:latin typeface="Trebuchet MS" pitchFamily="34" charset="0"/>
            </a:endParaRPr>
          </a:p>
          <a:p>
            <a:pPr marL="0" indent="0" eaLnBrk="1" hangingPunct="1">
              <a:buNone/>
            </a:pPr>
            <a:endParaRPr lang="ru-RU" altLang="ru-RU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5325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Градостроительство</a:t>
            </a:r>
          </a:p>
        </p:txBody>
      </p:sp>
      <p:sp>
        <p:nvSpPr>
          <p:cNvPr id="2" name="Стрелка вверх 1"/>
          <p:cNvSpPr/>
          <p:nvPr/>
        </p:nvSpPr>
        <p:spPr>
          <a:xfrm>
            <a:off x="4067944" y="1419622"/>
            <a:ext cx="216024" cy="28803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30" y="1995686"/>
            <a:ext cx="3989041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ятиугольник 18"/>
          <p:cNvSpPr/>
          <p:nvPr/>
        </p:nvSpPr>
        <p:spPr>
          <a:xfrm>
            <a:off x="468313" y="3702050"/>
            <a:ext cx="4751387" cy="107950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4" name="Пятиугольник 13"/>
          <p:cNvSpPr/>
          <p:nvPr/>
        </p:nvSpPr>
        <p:spPr>
          <a:xfrm>
            <a:off x="468313" y="2392363"/>
            <a:ext cx="4751387" cy="107950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6" name="Пятиугольник 5"/>
          <p:cNvSpPr/>
          <p:nvPr/>
        </p:nvSpPr>
        <p:spPr>
          <a:xfrm>
            <a:off x="468313" y="1058863"/>
            <a:ext cx="4751387" cy="1081087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63493" name="Picture 2" descr="flag-b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5213"/>
            <a:ext cx="9164638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64638" cy="106362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Обращения граждан</a:t>
            </a:r>
          </a:p>
        </p:txBody>
      </p:sp>
      <p:sp>
        <p:nvSpPr>
          <p:cNvPr id="63496" name="TextBox 2"/>
          <p:cNvSpPr txBox="1">
            <a:spLocks noChangeArrowheads="1"/>
          </p:cNvSpPr>
          <p:nvPr/>
        </p:nvSpPr>
        <p:spPr bwMode="auto">
          <a:xfrm>
            <a:off x="468313" y="1131888"/>
            <a:ext cx="41132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Arial" pitchFamily="34" charset="0"/>
              </a:rPr>
              <a:t>«Инцидент Менеджемент»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Arial" pitchFamily="34" charset="0"/>
              </a:rPr>
              <a:t>«Госуслуги»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Arial" pitchFamily="34" charset="0"/>
              </a:rPr>
              <a:t>«Активный гражданин»</a:t>
            </a:r>
          </a:p>
        </p:txBody>
      </p:sp>
      <p:sp>
        <p:nvSpPr>
          <p:cNvPr id="81930" name="TextBox 7"/>
          <p:cNvSpPr txBox="1">
            <a:spLocks noChangeArrowheads="1"/>
          </p:cNvSpPr>
          <p:nvPr/>
        </p:nvSpPr>
        <p:spPr bwMode="auto">
          <a:xfrm>
            <a:off x="3924300" y="1368425"/>
            <a:ext cx="1008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ru-RU" altLang="ru-RU" sz="2400" b="1" dirty="0">
                <a:solidFill>
                  <a:schemeClr val="bg2">
                    <a:lumMod val="50000"/>
                  </a:schemeClr>
                </a:solidFill>
              </a:rPr>
              <a:t>1 610</a:t>
            </a:r>
          </a:p>
        </p:txBody>
      </p:sp>
      <p:sp>
        <p:nvSpPr>
          <p:cNvPr id="63498" name="TextBox 8"/>
          <p:cNvSpPr txBox="1">
            <a:spLocks noChangeArrowheads="1"/>
          </p:cNvSpPr>
          <p:nvPr/>
        </p:nvSpPr>
        <p:spPr bwMode="auto">
          <a:xfrm>
            <a:off x="598488" y="2643188"/>
            <a:ext cx="332581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solidFill>
                  <a:schemeClr val="tx1"/>
                </a:solidFill>
                <a:latin typeface="Trebuchet MS" pitchFamily="34" charset="0"/>
              </a:rPr>
              <a:t>В письменной форме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81932" name="TextBox 9"/>
          <p:cNvSpPr txBox="1">
            <a:spLocks noChangeArrowheads="1"/>
          </p:cNvSpPr>
          <p:nvPr/>
        </p:nvSpPr>
        <p:spPr bwMode="auto">
          <a:xfrm>
            <a:off x="3924300" y="2716213"/>
            <a:ext cx="1008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ru-RU" altLang="ru-RU" sz="2400" b="1" dirty="0">
                <a:solidFill>
                  <a:schemeClr val="bg2">
                    <a:lumMod val="50000"/>
                  </a:schemeClr>
                </a:solidFill>
              </a:rPr>
              <a:t>2 186</a:t>
            </a:r>
          </a:p>
        </p:txBody>
      </p:sp>
      <p:sp>
        <p:nvSpPr>
          <p:cNvPr id="63501" name="TextBox 11"/>
          <p:cNvSpPr txBox="1">
            <a:spLocks noChangeArrowheads="1"/>
          </p:cNvSpPr>
          <p:nvPr/>
        </p:nvSpPr>
        <p:spPr bwMode="auto">
          <a:xfrm>
            <a:off x="5508625" y="2787650"/>
            <a:ext cx="719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63502" name="Прямоугольник 12"/>
          <p:cNvSpPr>
            <a:spLocks noChangeArrowheads="1"/>
          </p:cNvSpPr>
          <p:nvPr/>
        </p:nvSpPr>
        <p:spPr bwMode="auto">
          <a:xfrm>
            <a:off x="468313" y="3917950"/>
            <a:ext cx="3095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pitchFamily="34" charset="0"/>
              </a:rPr>
              <a:t>Официальная группа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Arial" pitchFamily="34" charset="0"/>
              </a:rPr>
              <a:t>СМО "</a:t>
            </a:r>
            <a:r>
              <a:rPr lang="ru-RU" altLang="ru-RU" sz="1800" dirty="0" err="1">
                <a:solidFill>
                  <a:schemeClr val="tx1"/>
                </a:solidFill>
                <a:latin typeface="Arial" pitchFamily="34" charset="0"/>
              </a:rPr>
              <a:t>ВКонтакте</a:t>
            </a:r>
            <a:r>
              <a:rPr lang="ru-RU" altLang="ru-RU" sz="1800" dirty="0">
                <a:solidFill>
                  <a:schemeClr val="tx1"/>
                </a:solidFill>
                <a:latin typeface="Arial" pitchFamily="34" charset="0"/>
              </a:rPr>
              <a:t>" </a:t>
            </a:r>
          </a:p>
        </p:txBody>
      </p:sp>
      <p:sp>
        <p:nvSpPr>
          <p:cNvPr id="81936" name="TextBox 14"/>
          <p:cNvSpPr txBox="1">
            <a:spLocks noChangeArrowheads="1"/>
          </p:cNvSpPr>
          <p:nvPr/>
        </p:nvSpPr>
        <p:spPr bwMode="auto">
          <a:xfrm>
            <a:off x="3707905" y="4010025"/>
            <a:ext cx="11521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ru-RU" altLang="ru-RU" sz="2400" b="1" dirty="0">
                <a:solidFill>
                  <a:schemeClr val="bg2">
                    <a:lumMod val="50000"/>
                  </a:schemeClr>
                </a:solidFill>
              </a:rPr>
              <a:t>12 637</a:t>
            </a:r>
          </a:p>
        </p:txBody>
      </p:sp>
      <p:pic>
        <p:nvPicPr>
          <p:cNvPr id="1028" name="Picture 4" descr="C:\Users\user180\Desktop\Туристический сезон 2026\К отчету главы для Анны Николаевны\соцсети\вконтакт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000" y="1129606"/>
            <a:ext cx="2939103" cy="1637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C:\Users\user180\Desktop\Туристический сезон 2026\К отчету главы для Анны Николаевны\соцсети\новый сай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656" y="2982119"/>
            <a:ext cx="2871079" cy="1587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059582"/>
            <a:ext cx="5976664" cy="388843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ЕЖЕНЕДЕЛЬНО ПО ПЯТНИЦАМ!</a:t>
            </a:r>
          </a:p>
          <a:p>
            <a:pPr marL="0" indent="0" algn="ctr">
              <a:buNone/>
            </a:pPr>
            <a:r>
              <a:rPr lang="ru-RU" dirty="0"/>
              <a:t> ОМСУ                  ГРАЖДАНЕ</a:t>
            </a:r>
          </a:p>
          <a:p>
            <a:pPr marL="0" indent="0">
              <a:buNone/>
            </a:pPr>
            <a:r>
              <a:rPr lang="ru-RU" sz="2000" b="1" dirty="0"/>
              <a:t>ПЛАТНО</a:t>
            </a:r>
            <a:r>
              <a:rPr lang="ru-RU" sz="2000" dirty="0"/>
              <a:t> в торговых точках, почтовых отделениях!</a:t>
            </a:r>
          </a:p>
          <a:p>
            <a:pPr marL="0" indent="0">
              <a:buNone/>
            </a:pPr>
            <a:r>
              <a:rPr lang="ru-RU" sz="2000" b="1" dirty="0"/>
              <a:t>БЕСПЛАТНО</a:t>
            </a:r>
            <a:r>
              <a:rPr lang="ru-RU" sz="2000" dirty="0"/>
              <a:t> (ИНФОРМИРОВАНИЕ):</a:t>
            </a:r>
          </a:p>
          <a:p>
            <a:pPr>
              <a:buClr>
                <a:schemeClr val="bg2">
                  <a:lumMod val="25000"/>
                </a:schemeClr>
              </a:buClr>
              <a:buFont typeface="Wingdings" pitchFamily="2" charset="2"/>
              <a:buChar char="Ø"/>
            </a:pPr>
            <a:r>
              <a:rPr lang="ru-RU" dirty="0"/>
              <a:t>электронная версия газеты в сети интернет</a:t>
            </a:r>
          </a:p>
          <a:p>
            <a:pPr>
              <a:buClr>
                <a:schemeClr val="bg2">
                  <a:lumMod val="25000"/>
                </a:schemeClr>
              </a:buClr>
              <a:buFont typeface="Wingdings" pitchFamily="2" charset="2"/>
              <a:buChar char="Ø"/>
            </a:pPr>
            <a:r>
              <a:rPr lang="ru-RU" dirty="0"/>
              <a:t>в районной библиотеке</a:t>
            </a:r>
          </a:p>
          <a:p>
            <a:pPr marL="0" indent="0">
              <a:buNone/>
            </a:pPr>
            <a:r>
              <a:rPr lang="ru-RU" sz="1800" b="1" dirty="0"/>
              <a:t>      Еженедельно: </a:t>
            </a:r>
          </a:p>
          <a:p>
            <a:pPr>
              <a:buClr>
                <a:schemeClr val="bg2">
                  <a:lumMod val="25000"/>
                </a:schemeClr>
              </a:buClr>
              <a:buFont typeface="Wingdings" pitchFamily="2" charset="2"/>
              <a:buChar char="Ø"/>
            </a:pPr>
            <a:r>
              <a:rPr lang="ru-RU" sz="1800" b="1" dirty="0"/>
              <a:t>тираж 1 000 экземпляров  </a:t>
            </a:r>
          </a:p>
          <a:p>
            <a:pPr>
              <a:buClr>
                <a:schemeClr val="bg2">
                  <a:lumMod val="25000"/>
                </a:schemeClr>
              </a:buClr>
              <a:buFont typeface="Wingdings" pitchFamily="2" charset="2"/>
              <a:buChar char="Ø"/>
            </a:pPr>
            <a:r>
              <a:rPr lang="ru-RU" sz="1800" b="1" dirty="0"/>
              <a:t>безвозмездно по 32 экземпляра – Свечному </a:t>
            </a:r>
            <a:r>
              <a:rPr lang="en-US" sz="1800" b="1" dirty="0"/>
              <a:t>Z</a:t>
            </a:r>
            <a:r>
              <a:rPr lang="ru-RU" sz="1800" b="1" dirty="0" err="1"/>
              <a:t>аводику</a:t>
            </a:r>
            <a:endParaRPr lang="ru-RU" sz="18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ГАЗЕТА «ЛАДОГА»</a:t>
            </a:r>
          </a:p>
        </p:txBody>
      </p:sp>
      <p:pic>
        <p:nvPicPr>
          <p:cNvPr id="26626" name="Picture 2" descr="C:\Users\user020\Desktop\РАБОЧАЯ\ДОКЛАДЫ\2025 итоги 2024\Газета Ладог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1"/>
          <a:stretch/>
        </p:blipFill>
        <p:spPr bwMode="auto">
          <a:xfrm>
            <a:off x="6300192" y="1264919"/>
            <a:ext cx="2592288" cy="368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2319722"/>
            <a:ext cx="113600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4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563638"/>
            <a:ext cx="5112568" cy="338437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/>
              <a:t>ЕЖЕНЕДЕЛЬНО </a:t>
            </a:r>
          </a:p>
          <a:p>
            <a:pPr marL="0" indent="0" algn="ctr">
              <a:buNone/>
            </a:pPr>
            <a:r>
              <a:rPr lang="ru-RU" sz="2800" b="1" dirty="0"/>
              <a:t>ПО ПОНЕДЕЛЬНИКАМ!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ПРИНЯТО – </a:t>
            </a:r>
            <a:r>
              <a:rPr lang="ru-RU" sz="3200" b="1" dirty="0"/>
              <a:t>около 260 </a:t>
            </a:r>
            <a:r>
              <a:rPr lang="ru-RU" dirty="0"/>
              <a:t>ЧЕЛ.</a:t>
            </a:r>
          </a:p>
          <a:p>
            <a:pPr marL="0" indent="0" algn="ctr">
              <a:buNone/>
            </a:pPr>
            <a:r>
              <a:rPr lang="ru-RU" dirty="0"/>
              <a:t>РЕШЕНО ВОПРОСОВ – 80%  </a:t>
            </a:r>
          </a:p>
          <a:p>
            <a:pPr marL="0" indent="0" algn="ctr">
              <a:buNone/>
            </a:pPr>
            <a:r>
              <a:rPr lang="ru-RU" dirty="0"/>
              <a:t>В РАБОТЕ – 20%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ЛИЧНЫЙ ПРИЕМ ГРАЖДАН</a:t>
            </a:r>
          </a:p>
        </p:txBody>
      </p:sp>
      <p:pic>
        <p:nvPicPr>
          <p:cNvPr id="25602" name="Picture 2" descr="C:\Users\user020\Desktop\РАБОЧАЯ\ДОКЛАДЫ\2025 итоги 2024\Attachments_anna283@inbox.ru_2025-02-27_17-05-41\image-27-02-25-05-05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9622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user020\Desktop\РАБОЧАЯ\ДОКЛАДЫ\2025 итоги 2024\Attachments_anna283@inbox.ru_2025-02-27_17-05-41\image-27-02-25-05-05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19822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4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Прямоугольник 1"/>
          <p:cNvSpPr>
            <a:spLocks noChangeArrowheads="1"/>
          </p:cNvSpPr>
          <p:nvPr/>
        </p:nvSpPr>
        <p:spPr bwMode="auto">
          <a:xfrm>
            <a:off x="323529" y="276968"/>
            <a:ext cx="856895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ru-RU" alt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ПРОМЫШЛЕННОЕ ПРОИЗВОДСТВО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4025" y="1225550"/>
            <a:ext cx="6062191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2">
                  <a:lumMod val="50000"/>
                </a:schemeClr>
              </a:buClr>
              <a:defRPr/>
            </a:pPr>
            <a:r>
              <a:rPr lang="ru-RU" sz="2000" b="1" dirty="0">
                <a:latin typeface="Trebuchet MS" pitchFamily="34" charset="0"/>
              </a:rPr>
              <a:t>КРУПНЕЙШИЕ ПРЕДПРИЯТИЯ</a:t>
            </a:r>
          </a:p>
          <a:p>
            <a:pPr algn="ctr">
              <a:buClr>
                <a:schemeClr val="bg2">
                  <a:lumMod val="50000"/>
                </a:schemeClr>
              </a:buClr>
              <a:defRPr/>
            </a:pPr>
            <a:endParaRPr lang="ru-RU" sz="2000" b="1" dirty="0">
              <a:latin typeface="Trebuchet MS" pitchFamily="34" charset="0"/>
            </a:endParaRPr>
          </a:p>
          <a:p>
            <a:pPr algn="ctr">
              <a:buClr>
                <a:schemeClr val="bg2">
                  <a:lumMod val="50000"/>
                </a:schemeClr>
              </a:buClr>
              <a:defRPr/>
            </a:pPr>
            <a:r>
              <a:rPr lang="ru-RU" sz="2000" b="1" dirty="0">
                <a:latin typeface="Trebuchet MS" pitchFamily="34" charset="0"/>
              </a:rPr>
              <a:t> Сортавальский лесозавод, Сортавальский ДСЗ, </a:t>
            </a:r>
            <a:r>
              <a:rPr lang="ru-RU" sz="2000" b="1" dirty="0" err="1">
                <a:latin typeface="Trebuchet MS" pitchFamily="34" charset="0"/>
              </a:rPr>
              <a:t>Карелприродресурс</a:t>
            </a:r>
            <a:r>
              <a:rPr lang="ru-RU" sz="2000" b="1" dirty="0">
                <a:latin typeface="Trebuchet MS" pitchFamily="34" charset="0"/>
              </a:rPr>
              <a:t>.</a:t>
            </a: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sz="2000" dirty="0" err="1">
                <a:solidFill>
                  <a:srgbClr val="FF0000"/>
                </a:solidFill>
                <a:latin typeface="Trebuchet MS" pitchFamily="34" charset="0"/>
              </a:rPr>
              <a:t>Вяртсильский</a:t>
            </a:r>
            <a:r>
              <a:rPr lang="ru-RU" sz="2000" dirty="0">
                <a:solidFill>
                  <a:srgbClr val="FF0000"/>
                </a:solidFill>
                <a:latin typeface="Trebuchet MS" pitchFamily="34" charset="0"/>
              </a:rPr>
              <a:t> метизный завод (приостановка деятельности в 2025 г.).</a:t>
            </a: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sz="2000" dirty="0">
                <a:latin typeface="Trebuchet MS" pitchFamily="34" charset="0"/>
              </a:rPr>
              <a:t>Промышленное </a:t>
            </a:r>
            <a:r>
              <a:rPr lang="ru-RU" sz="2000" dirty="0" smtClean="0">
                <a:latin typeface="Trebuchet MS" pitchFamily="34" charset="0"/>
              </a:rPr>
              <a:t>производство – </a:t>
            </a:r>
            <a:r>
              <a:rPr lang="ru-RU" sz="2400" b="1" dirty="0" smtClean="0">
                <a:latin typeface="Trebuchet MS" pitchFamily="34" charset="0"/>
              </a:rPr>
              <a:t>82 </a:t>
            </a:r>
            <a:r>
              <a:rPr lang="ru-RU" sz="2400" b="1" dirty="0">
                <a:latin typeface="Trebuchet MS" pitchFamily="34" charset="0"/>
              </a:rPr>
              <a:t>%</a:t>
            </a:r>
            <a:r>
              <a:rPr lang="ru-RU" sz="2000" dirty="0">
                <a:latin typeface="Trebuchet MS" pitchFamily="34" charset="0"/>
              </a:rPr>
              <a:t> к 2024 г.:</a:t>
            </a: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endParaRPr lang="ru-RU" sz="2000" dirty="0">
              <a:latin typeface="Trebuchet MS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sz="2000" dirty="0">
                <a:latin typeface="Trebuchet MS" pitchFamily="34" charset="0"/>
              </a:rPr>
              <a:t>Производство основных видов продукции:</a:t>
            </a: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sz="2000" dirty="0">
                <a:latin typeface="Trebuchet MS" pitchFamily="34" charset="0"/>
              </a:rPr>
              <a:t>ЛЕСОМАТЕРИАЛЫ – </a:t>
            </a:r>
            <a:r>
              <a:rPr lang="ru-RU" sz="2400" b="1" dirty="0">
                <a:latin typeface="Trebuchet MS" pitchFamily="34" charset="0"/>
              </a:rPr>
              <a:t>104,9 %</a:t>
            </a:r>
            <a:r>
              <a:rPr lang="ru-RU" sz="2000" dirty="0">
                <a:latin typeface="Trebuchet MS" pitchFamily="34" charset="0"/>
              </a:rPr>
              <a:t> к 2024 г.</a:t>
            </a: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sz="2000" dirty="0">
                <a:latin typeface="Trebuchet MS" pitchFamily="34" charset="0"/>
              </a:rPr>
              <a:t>ЩЕПА ТЕХНОЛОГИЧЕСКАЯ – </a:t>
            </a:r>
            <a:r>
              <a:rPr lang="ru-RU" sz="2400" b="1" dirty="0">
                <a:latin typeface="Trebuchet MS" pitchFamily="34" charset="0"/>
              </a:rPr>
              <a:t>119,3 %</a:t>
            </a:r>
            <a:r>
              <a:rPr lang="ru-RU" sz="2000" dirty="0">
                <a:latin typeface="Trebuchet MS" pitchFamily="34" charset="0"/>
              </a:rPr>
              <a:t> к 2024 г.</a:t>
            </a:r>
          </a:p>
        </p:txBody>
      </p:sp>
      <p:pic>
        <p:nvPicPr>
          <p:cNvPr id="25602" name="Picture 2" descr="C:\Users\user020\Desktop\РАБОЧАЯ\ДОКЛАДЫ\2025 итоги 2024\cvfkWAohc_49T--f0fmy22QLSvP8e4ejhvF3pm97W67bt2MrOReiAi3k8IYMFVI13kdC1wYbG-w-X9Pe9TScwzv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91262"/>
            <a:ext cx="2592287" cy="1728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81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835" y="1396783"/>
            <a:ext cx="2668660" cy="376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9589" y="1236699"/>
            <a:ext cx="8208912" cy="23083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 eaLnBrk="0" hangingPunct="0">
              <a:defRPr/>
            </a:pPr>
            <a:r>
              <a:rPr lang="ru-RU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ВНИМАНИЕ!</a:t>
            </a: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7494"/>
            <a:ext cx="935038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428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347614"/>
            <a:ext cx="7956872" cy="361389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</a:rPr>
              <a:t>Оборот розничной торговли – </a:t>
            </a:r>
            <a:r>
              <a:rPr lang="ru-RU" sz="2800" b="1" dirty="0">
                <a:solidFill>
                  <a:schemeClr val="tx1"/>
                </a:solidFill>
              </a:rPr>
              <a:t>7076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млн.руб</a:t>
            </a:r>
            <a:r>
              <a:rPr lang="ru-RU" sz="2800" dirty="0">
                <a:solidFill>
                  <a:schemeClr val="tx1"/>
                </a:solidFill>
              </a:rPr>
              <a:t>. </a:t>
            </a:r>
          </a:p>
          <a:p>
            <a:pPr marL="0" lvl="0" indent="180975"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None/>
              <a:defRPr/>
            </a:pPr>
            <a:endParaRPr lang="ru-RU" b="1" dirty="0">
              <a:solidFill>
                <a:srgbClr val="1C1C1C"/>
              </a:solidFill>
            </a:endParaRPr>
          </a:p>
          <a:p>
            <a:pPr marL="0" lvl="0" indent="180975"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None/>
              <a:defRPr/>
            </a:pPr>
            <a:r>
              <a:rPr lang="ru-RU" b="1" dirty="0">
                <a:solidFill>
                  <a:srgbClr val="1C1C1C"/>
                </a:solidFill>
              </a:rPr>
              <a:t>Ежегодно          количества объектов!</a:t>
            </a:r>
          </a:p>
          <a:p>
            <a:pPr marL="0" lvl="0" indent="180975" eaLnBrk="1" fontAlgn="auto" hangingPunct="1"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None/>
              <a:defRPr/>
            </a:pPr>
            <a:endParaRPr lang="ru-RU" sz="2000" b="1" dirty="0">
              <a:solidFill>
                <a:srgbClr val="1C1C1C"/>
              </a:solidFill>
            </a:endParaRPr>
          </a:p>
          <a:p>
            <a:pPr marL="0" lvl="0" indent="180975" eaLnBrk="1" fontAlgn="auto" hangingPunct="1"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None/>
              <a:defRPr/>
            </a:pPr>
            <a:r>
              <a:rPr lang="ru-RU" sz="2000" b="1" dirty="0">
                <a:solidFill>
                  <a:srgbClr val="1C1C1C"/>
                </a:solidFill>
              </a:rPr>
              <a:t>Розничная сеть: 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rgbClr val="1C1C1C"/>
                </a:solidFill>
              </a:rPr>
              <a:t>магазинов и павильонов – </a:t>
            </a:r>
            <a:r>
              <a:rPr lang="ru-RU" sz="2000" b="1" dirty="0">
                <a:solidFill>
                  <a:srgbClr val="1C1C1C"/>
                </a:solidFill>
              </a:rPr>
              <a:t>488 единиц. </a:t>
            </a:r>
            <a:r>
              <a:rPr lang="ru-RU" sz="2000" dirty="0">
                <a:solidFill>
                  <a:srgbClr val="1C1C1C"/>
                </a:solidFill>
              </a:rPr>
              <a:t>торговая площадь - свыше </a:t>
            </a:r>
            <a:r>
              <a:rPr lang="ru-RU" sz="2000" b="1" dirty="0">
                <a:solidFill>
                  <a:srgbClr val="1C1C1C"/>
                </a:solidFill>
              </a:rPr>
              <a:t>35 тыс. </a:t>
            </a:r>
            <a:r>
              <a:rPr lang="ru-RU" sz="2000" b="1" dirty="0" err="1">
                <a:solidFill>
                  <a:srgbClr val="1C1C1C"/>
                </a:solidFill>
              </a:rPr>
              <a:t>кв.м</a:t>
            </a:r>
            <a:r>
              <a:rPr lang="ru-RU" sz="2000" b="1" dirty="0">
                <a:solidFill>
                  <a:srgbClr val="1C1C1C"/>
                </a:solidFill>
              </a:rPr>
              <a:t>. 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rgbClr val="1C1C1C"/>
                </a:solidFill>
              </a:rPr>
              <a:t>Высокая обеспеченность торговыми площадями!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sz="2000" b="1" dirty="0">
                <a:solidFill>
                  <a:srgbClr val="1C1C1C"/>
                </a:solidFill>
              </a:rPr>
              <a:t>Услуги общественного питания: 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rgbClr val="1C1C1C"/>
                </a:solidFill>
              </a:rPr>
              <a:t>стационарные предприятия общественного питания – </a:t>
            </a:r>
            <a:r>
              <a:rPr lang="ru-RU" sz="2000" b="1" dirty="0">
                <a:solidFill>
                  <a:srgbClr val="1C1C1C"/>
                </a:solidFill>
              </a:rPr>
              <a:t>116 единиц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rgbClr val="1C1C1C"/>
                </a:solidFill>
              </a:rPr>
              <a:t>количество посадочных мест - </a:t>
            </a:r>
            <a:r>
              <a:rPr lang="en-US" sz="2000" b="1" dirty="0">
                <a:solidFill>
                  <a:srgbClr val="1C1C1C"/>
                </a:solidFill>
              </a:rPr>
              <a:t>&gt;</a:t>
            </a:r>
            <a:r>
              <a:rPr lang="ru-RU" sz="2000" b="1" dirty="0">
                <a:solidFill>
                  <a:srgbClr val="1C1C1C"/>
                </a:solidFill>
              </a:rPr>
              <a:t> 5000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РОЗНИЧНАЯ ТОРГОВЛЯ </a:t>
            </a:r>
            <a:b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И ОБЩЕСТВЕННОЕ ПИТАНИЕ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283" y="3530546"/>
            <a:ext cx="163464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507" y="1519880"/>
            <a:ext cx="1122363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5406">
            <a:off x="8393611" y="2164925"/>
            <a:ext cx="766153" cy="65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066" y="2842766"/>
            <a:ext cx="9810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62" y="4384620"/>
            <a:ext cx="1240138" cy="660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верх 3"/>
          <p:cNvSpPr/>
          <p:nvPr/>
        </p:nvSpPr>
        <p:spPr>
          <a:xfrm>
            <a:off x="7361701" y="1347614"/>
            <a:ext cx="360040" cy="43204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172581" y="1833427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+4% </a:t>
            </a:r>
            <a:r>
              <a:rPr lang="ru-RU" sz="2000" b="1" dirty="0"/>
              <a:t>к 2024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2F831C1-B2E3-4270-B8A2-F15F6CE76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7864" y="2033482"/>
            <a:ext cx="420660" cy="58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7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938F1088-D22C-43E3-9F24-C46452ECB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128" y="1491630"/>
            <a:ext cx="3168352" cy="3174603"/>
          </a:xfrm>
        </p:spPr>
        <p:txBody>
          <a:bodyPr/>
          <a:lstStyle/>
          <a:p>
            <a:pPr marL="0" indent="0">
              <a:buNone/>
            </a:pPr>
            <a:endParaRPr lang="ru-RU" sz="2000" dirty="0">
              <a:solidFill>
                <a:schemeClr val="tx1"/>
              </a:solidFill>
              <a:latin typeface="Trebuchet MS" pitchFamily="34" charset="0"/>
            </a:endParaRPr>
          </a:p>
          <a:p>
            <a:pPr marL="0" indent="0">
              <a:buNone/>
            </a:pPr>
            <a:endParaRPr lang="ru-RU" sz="2000" dirty="0">
              <a:latin typeface="Trebuchet MS" pitchFamily="34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2BBDF83-103F-4167-8FB3-D25F12623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ИНВЕСТИЦИИ В ОСНОВНОЙ КАПИТАЛ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578145"/>
              </p:ext>
            </p:extLst>
          </p:nvPr>
        </p:nvGraphicFramePr>
        <p:xfrm>
          <a:off x="251520" y="1347614"/>
          <a:ext cx="540060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5796136" y="2067694"/>
            <a:ext cx="3024336" cy="2520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ИНВЕСТИЦИИ  МСП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по итогам 9 месяцев 2025 г. </a:t>
            </a:r>
            <a:r>
              <a:rPr lang="ru-RU" b="1" dirty="0" smtClean="0">
                <a:solidFill>
                  <a:schemeClr val="tx1"/>
                </a:solidFill>
              </a:rPr>
              <a:t>715,1 </a:t>
            </a:r>
            <a:r>
              <a:rPr lang="ru-RU" b="1" dirty="0" err="1">
                <a:solidFill>
                  <a:schemeClr val="tx1"/>
                </a:solidFill>
              </a:rPr>
              <a:t>млн.руб</a:t>
            </a:r>
            <a:r>
              <a:rPr lang="ru-RU" b="1" dirty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I </a:t>
            </a:r>
            <a:r>
              <a:rPr lang="ru-RU" b="1" dirty="0">
                <a:solidFill>
                  <a:srgbClr val="FF0000"/>
                </a:solidFill>
              </a:rPr>
              <a:t>МЕСТО по РК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 душу населения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84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74506" y="1347613"/>
            <a:ext cx="5665646" cy="3650997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/>
              <a:t>31</a:t>
            </a:r>
            <a:r>
              <a:rPr lang="ru-RU" dirty="0" smtClean="0"/>
              <a:t> </a:t>
            </a:r>
            <a:r>
              <a:rPr lang="ru-RU" dirty="0"/>
              <a:t>ИП, глав КФХ; </a:t>
            </a:r>
            <a:r>
              <a:rPr lang="ru-RU" sz="2800" b="1" dirty="0"/>
              <a:t>1,4</a:t>
            </a:r>
            <a:r>
              <a:rPr lang="ru-RU" dirty="0"/>
              <a:t> тыс. ЛПХ.</a:t>
            </a:r>
          </a:p>
          <a:p>
            <a:pPr marL="0" indent="0">
              <a:buNone/>
            </a:pPr>
            <a:r>
              <a:rPr lang="ru-RU" sz="2000" dirty="0"/>
              <a:t>Производство молока – </a:t>
            </a:r>
            <a:r>
              <a:rPr lang="ru-RU" sz="2000" b="1" dirty="0"/>
              <a:t>772,6</a:t>
            </a:r>
            <a:r>
              <a:rPr lang="ru-RU" sz="2000" dirty="0"/>
              <a:t> т.    </a:t>
            </a:r>
            <a:r>
              <a:rPr lang="ru-RU" sz="2000" b="1" dirty="0"/>
              <a:t>+ 4,6 %</a:t>
            </a: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Скот и птица на убой – </a:t>
            </a:r>
            <a:r>
              <a:rPr lang="ru-RU" sz="2000" b="1" dirty="0"/>
              <a:t>124,1</a:t>
            </a:r>
            <a:r>
              <a:rPr lang="ru-RU" sz="2000" dirty="0"/>
              <a:t> т.       + </a:t>
            </a:r>
            <a:r>
              <a:rPr lang="ru-RU" sz="2000" b="1" dirty="0"/>
              <a:t>23,8 %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В 2025 г. </a:t>
            </a:r>
            <a:r>
              <a:rPr lang="ru-RU" sz="2000" dirty="0" err="1" smtClean="0"/>
              <a:t>гос.поддержка</a:t>
            </a:r>
            <a:r>
              <a:rPr lang="ru-RU" sz="2000" dirty="0" smtClean="0"/>
              <a:t> главе КФХ Концевому Н.М. </a:t>
            </a:r>
            <a:r>
              <a:rPr lang="ru-RU" b="1" dirty="0" smtClean="0"/>
              <a:t>418,1 </a:t>
            </a:r>
            <a:r>
              <a:rPr lang="ru-RU" b="1" dirty="0" err="1" smtClean="0"/>
              <a:t>тыс.руб</a:t>
            </a:r>
            <a:r>
              <a:rPr lang="ru-RU" b="1" dirty="0" smtClean="0"/>
              <a:t>.</a:t>
            </a:r>
            <a:r>
              <a:rPr lang="ru-RU" sz="2000" dirty="0" smtClean="0"/>
              <a:t> </a:t>
            </a:r>
            <a:r>
              <a:rPr lang="ru-RU" sz="2000" dirty="0"/>
              <a:t>на стимулирование увеличения производства картофеля и овощей</a:t>
            </a:r>
            <a:r>
              <a:rPr lang="ru-RU" sz="20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/>
              <a:t>6 </a:t>
            </a:r>
            <a:r>
              <a:rPr lang="ru-RU" sz="2000" dirty="0"/>
              <a:t>рыбоводных хозяйств.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В 2025 году выращено </a:t>
            </a:r>
            <a:r>
              <a:rPr lang="ru-RU" sz="2000" b="1" dirty="0" smtClean="0"/>
              <a:t>1,4</a:t>
            </a:r>
            <a:r>
              <a:rPr lang="ru-RU" sz="2000" dirty="0" smtClean="0"/>
              <a:t> </a:t>
            </a:r>
            <a:r>
              <a:rPr lang="ru-RU" sz="2000" dirty="0"/>
              <a:t>тыс. тонн рыбы </a:t>
            </a:r>
            <a:r>
              <a:rPr lang="ru-RU" sz="2000" dirty="0" smtClean="0"/>
              <a:t>(61 % </a:t>
            </a:r>
            <a:r>
              <a:rPr lang="ru-RU" sz="2000" dirty="0"/>
              <a:t>к 2024 году</a:t>
            </a:r>
            <a:r>
              <a:rPr lang="ru-RU" sz="2000" dirty="0" smtClean="0"/>
              <a:t>). Обусловлено экстремальными климатическими условиями.</a:t>
            </a: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СЕЛЬСКОЕ ХОЗЯЙСТВО. АКВАКУЛЬТУРА.</a:t>
            </a:r>
          </a:p>
        </p:txBody>
      </p:sp>
      <p:pic>
        <p:nvPicPr>
          <p:cNvPr id="26626" name="Picture 2" descr="C:\Users\user020\Desktop\РАБОЧАЯ\СЕЛЬСКОЕ ХОЗЯЙСТВО\Сопунов бараны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2" r="17695"/>
          <a:stretch/>
        </p:blipFill>
        <p:spPr bwMode="auto">
          <a:xfrm>
            <a:off x="5940152" y="3180862"/>
            <a:ext cx="2998301" cy="18523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user020\Desktop\РАБОЧАЯ\СЕЛЬСКОЕ ХОЗЯЙСТВО\Смердов земляник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7"/>
          <a:stretch/>
        </p:blipFill>
        <p:spPr bwMode="auto">
          <a:xfrm>
            <a:off x="5940152" y="1419622"/>
            <a:ext cx="2929342" cy="16714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: вверх 3">
            <a:extLst>
              <a:ext uri="{FF2B5EF4-FFF2-40B4-BE49-F238E27FC236}">
                <a16:creationId xmlns="" xmlns:a16="http://schemas.microsoft.com/office/drawing/2014/main" id="{162C7697-D1B3-499B-8830-887A2816D0CC}"/>
              </a:ext>
            </a:extLst>
          </p:cNvPr>
          <p:cNvSpPr/>
          <p:nvPr/>
        </p:nvSpPr>
        <p:spPr>
          <a:xfrm>
            <a:off x="4932040" y="1892900"/>
            <a:ext cx="144016" cy="3624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51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>
          <a:xfrm>
            <a:off x="85725" y="195263"/>
            <a:ext cx="9036050" cy="85725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chemeClr val="bg1"/>
                </a:solidFill>
                <a:latin typeface="Trebuchet MS" pitchFamily="34" charset="0"/>
              </a:rPr>
              <a:t>ПИЩЕВАЯ ПРОМЫШЛЕННОСТЬ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5307" y="1403349"/>
            <a:ext cx="517878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sz="2000" b="1" dirty="0">
                <a:latin typeface="Trebuchet MS" pitchFamily="34" charset="0"/>
              </a:rPr>
              <a:t>«Сортавальский хлебокомбинат».</a:t>
            </a: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sz="2000" b="1" dirty="0">
                <a:latin typeface="Trebuchet MS" pitchFamily="34" charset="0"/>
              </a:rPr>
              <a:t>Производство продукции с 1945 г.</a:t>
            </a: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sz="2000" dirty="0">
                <a:latin typeface="Trebuchet MS" pitchFamily="34" charset="0"/>
              </a:rPr>
              <a:t>Ассортимент </a:t>
            </a:r>
            <a:r>
              <a:rPr lang="ru-RU" sz="2000" b="1" dirty="0" smtClean="0">
                <a:latin typeface="Trebuchet MS" pitchFamily="34" charset="0"/>
              </a:rPr>
              <a:t>218</a:t>
            </a:r>
            <a:r>
              <a:rPr lang="ru-RU" sz="2000" dirty="0" smtClean="0">
                <a:latin typeface="Trebuchet MS" pitchFamily="34" charset="0"/>
              </a:rPr>
              <a:t> видов </a:t>
            </a:r>
            <a:r>
              <a:rPr lang="ru-RU" sz="2000" dirty="0">
                <a:latin typeface="Trebuchet MS" pitchFamily="34" charset="0"/>
              </a:rPr>
              <a:t>продукции.</a:t>
            </a: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sz="2000" dirty="0">
                <a:latin typeface="Trebuchet MS" pitchFamily="34" charset="0"/>
              </a:rPr>
              <a:t>Поставляют в </a:t>
            </a:r>
            <a:r>
              <a:rPr lang="en-US" sz="2000" b="1" dirty="0" smtClean="0">
                <a:latin typeface="Trebuchet MS" pitchFamily="34" charset="0"/>
              </a:rPr>
              <a:t>80</a:t>
            </a:r>
            <a:r>
              <a:rPr lang="ru-RU" sz="2000" dirty="0" smtClean="0">
                <a:latin typeface="Trebuchet MS" pitchFamily="34" charset="0"/>
              </a:rPr>
              <a:t> торговых </a:t>
            </a:r>
            <a:r>
              <a:rPr lang="ru-RU" sz="2000" dirty="0">
                <a:latin typeface="Trebuchet MS" pitchFamily="34" charset="0"/>
              </a:rPr>
              <a:t>точек.</a:t>
            </a: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b="1" dirty="0">
                <a:latin typeface="Trebuchet MS" pitchFamily="34" charset="0"/>
              </a:rPr>
              <a:t>Брендированные торговые точки – </a:t>
            </a:r>
            <a:r>
              <a:rPr lang="ru-RU" b="1" dirty="0" smtClean="0">
                <a:latin typeface="Trebuchet MS" pitchFamily="34" charset="0"/>
              </a:rPr>
              <a:t>6 </a:t>
            </a:r>
            <a:r>
              <a:rPr lang="ru-RU" b="1" dirty="0">
                <a:latin typeface="Trebuchet MS" pitchFamily="34" charset="0"/>
              </a:rPr>
              <a:t>ед.</a:t>
            </a: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sz="2000" dirty="0">
                <a:latin typeface="Trebuchet MS" pitchFamily="34" charset="0"/>
              </a:rPr>
              <a:t>За 2025 год выпущено </a:t>
            </a:r>
            <a:r>
              <a:rPr lang="ru-RU" sz="2000" b="1" dirty="0">
                <a:latin typeface="Trebuchet MS" pitchFamily="34" charset="0"/>
              </a:rPr>
              <a:t>653,6</a:t>
            </a:r>
            <a:r>
              <a:rPr lang="ru-RU" sz="2000" dirty="0">
                <a:latin typeface="Trebuchet MS" pitchFamily="34" charset="0"/>
              </a:rPr>
              <a:t> тонн хлеба и хлебобулочных изделий.          </a:t>
            </a: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sz="2000" dirty="0">
                <a:latin typeface="Trebuchet MS" pitchFamily="34" charset="0"/>
              </a:rPr>
              <a:t>       79,5% к уровню 2024 г.</a:t>
            </a: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sz="2000" dirty="0">
                <a:latin typeface="Trebuchet MS" pitchFamily="34" charset="0"/>
              </a:rPr>
              <a:t>Снижение выпуска продукции:</a:t>
            </a: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sz="2000" dirty="0">
                <a:latin typeface="Trebuchet MS" pitchFamily="34" charset="0"/>
              </a:rPr>
              <a:t>- высокая конкуренция в сетях</a:t>
            </a:r>
          </a:p>
          <a:p>
            <a:pPr>
              <a:buClr>
                <a:schemeClr val="bg2">
                  <a:lumMod val="50000"/>
                </a:schemeClr>
              </a:buClr>
              <a:defRPr/>
            </a:pPr>
            <a:r>
              <a:rPr lang="ru-RU" sz="2000" dirty="0">
                <a:latin typeface="Trebuchet MS" pitchFamily="34" charset="0"/>
              </a:rPr>
              <a:t>- кадровый дефицит </a:t>
            </a:r>
          </a:p>
          <a:p>
            <a:pPr marL="285750" indent="-285750">
              <a:buClr>
                <a:schemeClr val="bg2">
                  <a:lumMod val="50000"/>
                </a:schemeClr>
              </a:buClr>
              <a:buFont typeface="Wingdings" pitchFamily="2" charset="2"/>
              <a:buChar char="v"/>
              <a:defRPr/>
            </a:pPr>
            <a:endParaRPr lang="ru-RU" sz="1600" dirty="0">
              <a:latin typeface="Trebuchet MS" pitchFamily="34" charset="0"/>
            </a:endParaRPr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9862"/>
            <a:ext cx="27463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 descr="C:\Users\user020\Desktop\РАБОЧАЯ\ДОКЛАДЫ\2025 итоги 2024\Kv4EsqnX_h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06883"/>
            <a:ext cx="2001963" cy="19413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user020\Desktop\РАБОЧАЯ\ДОКЛАДЫ\2025 итоги 2024\k_YmryIvZ0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910" y="1396114"/>
            <a:ext cx="3702515" cy="14810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397D178-98AC-4CB8-A18A-154D489D3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50378"/>
            <a:ext cx="2339741" cy="1559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54858609-83B9-44FE-8699-ED73CDAC1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31590"/>
            <a:ext cx="5040560" cy="374441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A50A403A-4DDE-405E-8F0C-1649E78D1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МУНИЦИПАЛЬНЫЕ ПРЕДПРИЯТИЯ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560" y="1347614"/>
            <a:ext cx="432048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МУП «Благоустройство и озеленение»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9064" y="3435846"/>
            <a:ext cx="43029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МУП «ЖКХ СМО»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9794" y="2067694"/>
            <a:ext cx="432224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МУП «ЖКХ  </a:t>
            </a:r>
            <a:r>
              <a:rPr lang="ru-RU" dirty="0" err="1">
                <a:solidFill>
                  <a:schemeClr val="tx1"/>
                </a:solidFill>
              </a:rPr>
              <a:t>Вяртсился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0336" y="2787774"/>
            <a:ext cx="431170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cap="all" dirty="0"/>
              <a:t> </a:t>
            </a:r>
            <a:r>
              <a:rPr lang="ru-RU" cap="all" dirty="0">
                <a:solidFill>
                  <a:schemeClr val="tx1"/>
                </a:solidFill>
              </a:rPr>
              <a:t>МУП «</a:t>
            </a:r>
            <a:r>
              <a:rPr lang="ru-RU" cap="all" dirty="0" err="1">
                <a:solidFill>
                  <a:schemeClr val="tx1"/>
                </a:solidFill>
              </a:rPr>
              <a:t>Теплоресурс</a:t>
            </a:r>
            <a:r>
              <a:rPr lang="ru-RU" cap="all" dirty="0">
                <a:solidFill>
                  <a:schemeClr val="tx1"/>
                </a:solidFill>
              </a:rPr>
              <a:t>»</a:t>
            </a:r>
            <a:endParaRPr lang="ru-RU" b="1" cap="all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6D6A267E-60F3-4F94-875E-B92F39BC1CBD}"/>
              </a:ext>
            </a:extLst>
          </p:cNvPr>
          <p:cNvSpPr/>
          <p:nvPr/>
        </p:nvSpPr>
        <p:spPr>
          <a:xfrm>
            <a:off x="609794" y="4083918"/>
            <a:ext cx="425023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 2025 г. МУП «Чистый город» реорганизовано в ООО «</a:t>
            </a:r>
            <a:r>
              <a:rPr lang="ru-RU" b="1" dirty="0" err="1">
                <a:solidFill>
                  <a:schemeClr val="tx1"/>
                </a:solidFill>
              </a:rPr>
              <a:t>Спецсервис</a:t>
            </a:r>
            <a:r>
              <a:rPr lang="ru-RU" b="1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A075E3BB-B17F-4380-8F19-04CB921930F8}"/>
              </a:ext>
            </a:extLst>
          </p:cNvPr>
          <p:cNvSpPr/>
          <p:nvPr/>
        </p:nvSpPr>
        <p:spPr>
          <a:xfrm>
            <a:off x="5580111" y="1347614"/>
            <a:ext cx="3133167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ЕЖЕГОДНО ОБНОВЛЕНИЕ ПАРКА СПЕЦТЕХНИКИ (В 2025 Г. НОВАЯ ВАКУМНАЯ МАШИНА)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46DE606-D2D3-43F1-A950-DF2EA4AC7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r="5316"/>
          <a:stretch/>
        </p:blipFill>
        <p:spPr>
          <a:xfrm>
            <a:off x="5309584" y="2869580"/>
            <a:ext cx="3665939" cy="1814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101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26327</TotalTime>
  <Words>2125</Words>
  <Application>Microsoft Office PowerPoint</Application>
  <PresentationFormat>Экран (16:9)</PresentationFormat>
  <Paragraphs>377</Paragraphs>
  <Slides>40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Волна</vt:lpstr>
      <vt:lpstr>Презентация PowerPoint</vt:lpstr>
      <vt:lpstr>ФИНАНСЫ</vt:lpstr>
      <vt:lpstr>МЕСТНЫЕ НАЛОГИ</vt:lpstr>
      <vt:lpstr>Презентация PowerPoint</vt:lpstr>
      <vt:lpstr>РОЗНИЧНАЯ ТОРГОВЛЯ  И ОБЩЕСТВЕННОЕ ПИТАНИЕ</vt:lpstr>
      <vt:lpstr>ИНВЕСТИЦИИ В ОСНОВНОЙ КАПИТАЛ</vt:lpstr>
      <vt:lpstr>СЕЛЬСКОЕ ХОЗЯЙСТВО. АКВАКУЛЬТУРА.</vt:lpstr>
      <vt:lpstr>ПИЩЕВАЯ ПРОМЫШЛЕННОСТЬ</vt:lpstr>
      <vt:lpstr>МУНИЦИПАЛЬНЫЕ ПРЕДПРИЯТИЯ </vt:lpstr>
      <vt:lpstr>МУНИЦИПАЛЬНАЯ БАНЯ</vt:lpstr>
      <vt:lpstr>ДЕМОГРАФИЯ</vt:lpstr>
      <vt:lpstr>РЫНОК ТРУДА</vt:lpstr>
      <vt:lpstr>ТУРИЗМ </vt:lpstr>
      <vt:lpstr>ИНВЕСТИЦИОННЫЕ ПРОЕКТЫ</vt:lpstr>
      <vt:lpstr>УМНЫЙ ФОНТАН ПЛ.ЧКАЛОВА </vt:lpstr>
      <vt:lpstr>СОРТАВАЛА – ОПОРНЫЙ НАСЕЛЕННЫЙ ПУНКТ (ОНП)</vt:lpstr>
      <vt:lpstr>ПРОЕКТЫ КРСТ</vt:lpstr>
      <vt:lpstr>2025 – ГОД ЗАЩИТНИКА ОТЕЧЕСТВА</vt:lpstr>
      <vt:lpstr>ПОДДЕРЖКА СЕМЕЙ УЧАСТНИКОВ СВО</vt:lpstr>
      <vt:lpstr>ОБРАЗОВАНИЕ</vt:lpstr>
      <vt:lpstr>РЕЗУЛЬТАТЫ ГИА - 2025</vt:lpstr>
      <vt:lpstr>ИНФОРМАЦИОННО-МЕТОДИЧЕСКИЙ ЦЕНТР</vt:lpstr>
      <vt:lpstr>Объекты образования</vt:lpstr>
      <vt:lpstr>Ремонт детских садов</vt:lpstr>
      <vt:lpstr>Дополнительное образование</vt:lpstr>
      <vt:lpstr>СПОРТ</vt:lpstr>
      <vt:lpstr>Галерея Олимпийской Славы</vt:lpstr>
      <vt:lpstr>Культура и досуг</vt:lpstr>
      <vt:lpstr>      Здравоохранение</vt:lpstr>
      <vt:lpstr>Коммунальная инфраструктура</vt:lpstr>
      <vt:lpstr>   Содержание и ремонт дорог   </vt:lpstr>
      <vt:lpstr>ТРАНСПОРТНОЕ ОБЕСПЕЧЕНИЕ</vt:lpstr>
      <vt:lpstr>ПРОЕКТЫ ППМИ</vt:lpstr>
      <vt:lpstr>КОМФОРТНАЯ ГОРОДСКАЯ СРЕДА</vt:lpstr>
      <vt:lpstr>САД КАМНЕЙ</vt:lpstr>
      <vt:lpstr>Градостроительство</vt:lpstr>
      <vt:lpstr>Обращения граждан</vt:lpstr>
      <vt:lpstr>ГАЗЕТА «ЛАДОГА»</vt:lpstr>
      <vt:lpstr>ЛИЧНЫЙ ПРИЕМ ГРАЖДАН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WORKST020</cp:lastModifiedBy>
  <cp:revision>1709</cp:revision>
  <cp:lastPrinted>2026-02-18T08:15:47Z</cp:lastPrinted>
  <dcterms:created xsi:type="dcterms:W3CDTF">2010-05-23T14:28:12Z</dcterms:created>
  <dcterms:modified xsi:type="dcterms:W3CDTF">2026-03-04T07:18:25Z</dcterms:modified>
</cp:coreProperties>
</file>